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handoutMasterIdLst>
    <p:handoutMasterId r:id="rId51"/>
  </p:handoutMasterIdLst>
  <p:sldIdLst>
    <p:sldId id="331" r:id="rId3"/>
    <p:sldId id="332" r:id="rId5"/>
    <p:sldId id="333" r:id="rId6"/>
    <p:sldId id="334" r:id="rId7"/>
    <p:sldId id="335" r:id="rId8"/>
    <p:sldId id="336" r:id="rId9"/>
    <p:sldId id="337" r:id="rId10"/>
    <p:sldId id="338" r:id="rId11"/>
    <p:sldId id="339" r:id="rId12"/>
    <p:sldId id="394" r:id="rId13"/>
    <p:sldId id="395" r:id="rId14"/>
    <p:sldId id="396" r:id="rId15"/>
    <p:sldId id="340" r:id="rId16"/>
    <p:sldId id="341" r:id="rId17"/>
    <p:sldId id="342" r:id="rId18"/>
    <p:sldId id="397" r:id="rId19"/>
    <p:sldId id="347" r:id="rId20"/>
    <p:sldId id="374" r:id="rId21"/>
    <p:sldId id="348" r:id="rId22"/>
    <p:sldId id="349" r:id="rId23"/>
    <p:sldId id="352" r:id="rId24"/>
    <p:sldId id="353" r:id="rId25"/>
    <p:sldId id="354" r:id="rId26"/>
    <p:sldId id="355" r:id="rId27"/>
    <p:sldId id="376" r:id="rId28"/>
    <p:sldId id="398" r:id="rId29"/>
    <p:sldId id="399" r:id="rId30"/>
    <p:sldId id="377" r:id="rId31"/>
    <p:sldId id="400" r:id="rId32"/>
    <p:sldId id="391" r:id="rId33"/>
    <p:sldId id="401" r:id="rId34"/>
    <p:sldId id="343" r:id="rId35"/>
    <p:sldId id="346" r:id="rId36"/>
    <p:sldId id="403" r:id="rId37"/>
    <p:sldId id="402" r:id="rId38"/>
    <p:sldId id="344" r:id="rId39"/>
    <p:sldId id="345" r:id="rId40"/>
    <p:sldId id="381" r:id="rId41"/>
    <p:sldId id="382" r:id="rId42"/>
    <p:sldId id="383" r:id="rId43"/>
    <p:sldId id="384" r:id="rId44"/>
    <p:sldId id="385" r:id="rId45"/>
    <p:sldId id="386" r:id="rId46"/>
    <p:sldId id="388" r:id="rId47"/>
    <p:sldId id="393" r:id="rId48"/>
    <p:sldId id="404" r:id="rId49"/>
    <p:sldId id="390" r:id="rId50"/>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5930" indent="1905"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3130" indent="1905"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0330" indent="1905"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7530" indent="1905"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67" autoAdjust="0"/>
    <p:restoredTop sz="97958" autoAdjust="0"/>
  </p:normalViewPr>
  <p:slideViewPr>
    <p:cSldViewPr snapToGrid="0">
      <p:cViewPr varScale="1">
        <p:scale>
          <a:sx n="65" d="100"/>
          <a:sy n="65" d="100"/>
        </p:scale>
        <p:origin x="1210" y="38"/>
      </p:cViewPr>
      <p:guideLst>
        <p:guide orient="horz" pos="772"/>
        <p:guide pos="44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handoutMaster" Target="handoutMasters/handoutMaster1.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bwMode="auto">
          <a:xfrm>
            <a:off x="0" y="0"/>
            <a:ext cx="3073400" cy="442913"/>
          </a:xfrm>
          <a:prstGeom prst="rect">
            <a:avLst/>
          </a:prstGeom>
          <a:noFill/>
          <a:ln w="9525">
            <a:noFill/>
            <a:miter lim="800000"/>
          </a:ln>
        </p:spPr>
        <p:txBody>
          <a:bodyPr vert="horz" wrap="none" lIns="88261" tIns="44132" rIns="88261" bIns="44132" numCol="1" anchor="ctr" anchorCtr="0" compatLnSpc="1"/>
          <a:lstStyle>
            <a:lvl1pPr defTabSz="883285">
              <a:defRPr sz="1100">
                <a:latin typeface="Helvetica" pitchFamily="2" charset="0"/>
                <a:ea typeface="MS PGothic" panose="020B0600070205080204" pitchFamily="34" charset="-128"/>
                <a:cs typeface="MS PGothic" panose="020B0600070205080204" pitchFamily="34" charset="-128"/>
              </a:defRPr>
            </a:lvl1pPr>
          </a:lstStyle>
          <a:p>
            <a:pPr>
              <a:defRPr/>
            </a:pPr>
            <a:endParaRPr lang="en-US">
              <a:latin typeface="Microsoft YaHei UI" panose="020B0503020204020204" charset="-122"/>
            </a:endParaRPr>
          </a:p>
        </p:txBody>
      </p:sp>
      <p:sp>
        <p:nvSpPr>
          <p:cNvPr id="46083" name="Rectangle 3"/>
          <p:cNvSpPr>
            <a:spLocks noGrp="1" noChangeArrowheads="1"/>
          </p:cNvSpPr>
          <p:nvPr>
            <p:ph type="dt" sz="quarter" idx="1"/>
          </p:nvPr>
        </p:nvSpPr>
        <p:spPr bwMode="auto">
          <a:xfrm>
            <a:off x="3951288" y="0"/>
            <a:ext cx="3071812" cy="442913"/>
          </a:xfrm>
          <a:prstGeom prst="rect">
            <a:avLst/>
          </a:prstGeom>
          <a:noFill/>
          <a:ln w="9525">
            <a:noFill/>
            <a:miter lim="800000"/>
          </a:ln>
        </p:spPr>
        <p:txBody>
          <a:bodyPr vert="horz" wrap="none" lIns="88261" tIns="44132" rIns="88261" bIns="44132" numCol="1" anchor="ctr" anchorCtr="0" compatLnSpc="1"/>
          <a:lstStyle>
            <a:lvl1pPr algn="r" defTabSz="883285">
              <a:defRPr sz="1100">
                <a:latin typeface="Helvetica" pitchFamily="2" charset="0"/>
                <a:ea typeface="MS PGothic" panose="020B0600070205080204" pitchFamily="34" charset="-128"/>
                <a:cs typeface="MS PGothic" panose="020B0600070205080204" pitchFamily="34" charset="-128"/>
              </a:defRPr>
            </a:lvl1pPr>
          </a:lstStyle>
          <a:p>
            <a:pPr>
              <a:defRPr/>
            </a:pPr>
            <a:endParaRPr lang="en-US">
              <a:latin typeface="Microsoft YaHei UI" panose="020B0503020204020204" charset="-122"/>
            </a:endParaRPr>
          </a:p>
        </p:txBody>
      </p:sp>
      <p:sp>
        <p:nvSpPr>
          <p:cNvPr id="46084" name="Rectangle 4"/>
          <p:cNvSpPr>
            <a:spLocks noGrp="1" noChangeArrowheads="1"/>
          </p:cNvSpPr>
          <p:nvPr>
            <p:ph type="ftr" sz="quarter" idx="2"/>
          </p:nvPr>
        </p:nvSpPr>
        <p:spPr bwMode="auto">
          <a:xfrm>
            <a:off x="0" y="8866188"/>
            <a:ext cx="3073400" cy="442912"/>
          </a:xfrm>
          <a:prstGeom prst="rect">
            <a:avLst/>
          </a:prstGeom>
          <a:noFill/>
          <a:ln w="9525">
            <a:noFill/>
            <a:miter lim="800000"/>
          </a:ln>
        </p:spPr>
        <p:txBody>
          <a:bodyPr vert="horz" wrap="none" lIns="88261" tIns="44132" rIns="88261" bIns="44132" numCol="1" anchor="b" anchorCtr="0" compatLnSpc="1"/>
          <a:lstStyle>
            <a:lvl1pPr defTabSz="883285">
              <a:defRPr sz="1100">
                <a:latin typeface="Helvetica" pitchFamily="2" charset="0"/>
                <a:ea typeface="MS PGothic" panose="020B0600070205080204" pitchFamily="34" charset="-128"/>
                <a:cs typeface="MS PGothic" panose="020B0600070205080204" pitchFamily="34" charset="-128"/>
              </a:defRPr>
            </a:lvl1pPr>
          </a:lstStyle>
          <a:p>
            <a:pPr>
              <a:defRPr/>
            </a:pPr>
            <a:endParaRPr lang="en-US">
              <a:latin typeface="Microsoft YaHei UI" panose="020B0503020204020204" charset="-122"/>
            </a:endParaRPr>
          </a:p>
        </p:txBody>
      </p:sp>
      <p:sp>
        <p:nvSpPr>
          <p:cNvPr id="46085" name="Rectangle 5"/>
          <p:cNvSpPr>
            <a:spLocks noGrp="1" noChangeArrowheads="1"/>
          </p:cNvSpPr>
          <p:nvPr>
            <p:ph type="sldNum" sz="quarter" idx="3"/>
          </p:nvPr>
        </p:nvSpPr>
        <p:spPr bwMode="auto">
          <a:xfrm>
            <a:off x="3951288" y="8866188"/>
            <a:ext cx="3071812" cy="442912"/>
          </a:xfrm>
          <a:prstGeom prst="rect">
            <a:avLst/>
          </a:prstGeom>
          <a:noFill/>
          <a:ln w="9525">
            <a:noFill/>
            <a:miter lim="800000"/>
          </a:ln>
        </p:spPr>
        <p:txBody>
          <a:bodyPr vert="horz" wrap="none" lIns="88261" tIns="44132" rIns="88261" bIns="44132" numCol="1" anchor="b" anchorCtr="0" compatLnSpc="1"/>
          <a:lstStyle>
            <a:lvl1pPr algn="r" defTabSz="882650">
              <a:defRPr sz="1100" smtClean="0">
                <a:latin typeface="Helvetica" pitchFamily="2" charset="0"/>
              </a:defRPr>
            </a:lvl1pPr>
          </a:lstStyle>
          <a:p>
            <a:pPr>
              <a:defRPr/>
            </a:pPr>
            <a:fld id="{03278AD2-5D28-4D80-B992-F3278BBAC652}" type="slidenum">
              <a:rPr lang="en-US" altLang="en-US">
                <a:latin typeface="Microsoft YaHei UI" panose="020B0503020204020204" charset="-122"/>
              </a:rPr>
            </a:fld>
            <a:endParaRPr lang="en-US" altLang="en-US">
              <a:latin typeface="Microsoft YaHei UI"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036888" cy="463550"/>
          </a:xfrm>
          <a:prstGeom prst="rect">
            <a:avLst/>
          </a:prstGeom>
          <a:noFill/>
          <a:ln w="9525">
            <a:noFill/>
            <a:miter lim="800000"/>
          </a:ln>
        </p:spPr>
        <p:txBody>
          <a:bodyPr vert="horz" wrap="none" lIns="93160" tIns="46580" rIns="93160" bIns="46580" numCol="1" anchor="ctr" anchorCtr="0" compatLnSpc="1"/>
          <a:lstStyle>
            <a:lvl1pPr defTabSz="930910">
              <a:defRPr sz="1200">
                <a:latin typeface="Times New Roman" panose="02020603050405020304" pitchFamily="18" charset="0"/>
                <a:ea typeface="MS PGothic" panose="020B0600070205080204" pitchFamily="34" charset="-128"/>
                <a:cs typeface="MS PGothic" panose="020B0600070205080204" pitchFamily="34" charset="-128"/>
              </a:defRPr>
            </a:lvl1pPr>
          </a:lstStyle>
          <a:p>
            <a:pPr>
              <a:defRPr/>
            </a:pPr>
            <a:endParaRPr lang="en-US"/>
          </a:p>
        </p:txBody>
      </p:sp>
      <p:sp>
        <p:nvSpPr>
          <p:cNvPr id="6147" name="Rectangle 3"/>
          <p:cNvSpPr>
            <a:spLocks noGrp="1" noChangeArrowheads="1"/>
          </p:cNvSpPr>
          <p:nvPr>
            <p:ph type="dt" idx="1"/>
          </p:nvPr>
        </p:nvSpPr>
        <p:spPr bwMode="auto">
          <a:xfrm>
            <a:off x="3973513" y="0"/>
            <a:ext cx="3036887" cy="463550"/>
          </a:xfrm>
          <a:prstGeom prst="rect">
            <a:avLst/>
          </a:prstGeom>
          <a:noFill/>
          <a:ln w="9525">
            <a:noFill/>
            <a:miter lim="800000"/>
          </a:ln>
        </p:spPr>
        <p:txBody>
          <a:bodyPr vert="horz" wrap="none" lIns="93160" tIns="46580" rIns="93160" bIns="46580" numCol="1" anchor="ctr" anchorCtr="0" compatLnSpc="1"/>
          <a:lstStyle>
            <a:lvl1pPr algn="r" defTabSz="930910">
              <a:defRPr sz="1200">
                <a:latin typeface="Times New Roman" panose="02020603050405020304" pitchFamily="18" charset="0"/>
                <a:ea typeface="MS PGothic" panose="020B0600070205080204" pitchFamily="34" charset="-128"/>
                <a:cs typeface="MS PGothic" panose="020B0600070205080204" pitchFamily="34" charset="-128"/>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1181100" y="698500"/>
            <a:ext cx="4649788" cy="348615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6149" name="Rectangle 5"/>
          <p:cNvSpPr>
            <a:spLocks noGrp="1" noChangeArrowheads="1"/>
          </p:cNvSpPr>
          <p:nvPr>
            <p:ph type="body" sz="quarter" idx="3"/>
          </p:nvPr>
        </p:nvSpPr>
        <p:spPr bwMode="auto">
          <a:xfrm>
            <a:off x="935038" y="4416425"/>
            <a:ext cx="5140325" cy="4181475"/>
          </a:xfrm>
          <a:prstGeom prst="rect">
            <a:avLst/>
          </a:prstGeom>
          <a:noFill/>
          <a:ln w="9525">
            <a:noFill/>
            <a:miter lim="800000"/>
          </a:ln>
        </p:spPr>
        <p:txBody>
          <a:bodyPr vert="horz" wrap="none" lIns="93160" tIns="46580" rIns="93160" bIns="46580" numCol="1" anchor="ctr" anchorCtr="0" compatLnSpc="1"/>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6150" name="Rectangle 6"/>
          <p:cNvSpPr>
            <a:spLocks noGrp="1" noChangeArrowheads="1"/>
          </p:cNvSpPr>
          <p:nvPr>
            <p:ph type="ftr" sz="quarter" idx="4"/>
          </p:nvPr>
        </p:nvSpPr>
        <p:spPr bwMode="auto">
          <a:xfrm>
            <a:off x="0" y="8832850"/>
            <a:ext cx="3036888" cy="463550"/>
          </a:xfrm>
          <a:prstGeom prst="rect">
            <a:avLst/>
          </a:prstGeom>
          <a:noFill/>
          <a:ln w="9525">
            <a:noFill/>
            <a:miter lim="800000"/>
          </a:ln>
        </p:spPr>
        <p:txBody>
          <a:bodyPr vert="horz" wrap="none" lIns="93160" tIns="46580" rIns="93160" bIns="46580" numCol="1" anchor="b" anchorCtr="0" compatLnSpc="1"/>
          <a:lstStyle>
            <a:lvl1pPr defTabSz="930910">
              <a:defRPr sz="1200">
                <a:latin typeface="Times New Roman" panose="02020603050405020304" pitchFamily="18" charset="0"/>
                <a:ea typeface="MS PGothic" panose="020B0600070205080204" pitchFamily="34" charset="-128"/>
                <a:cs typeface="MS PGothic" panose="020B0600070205080204" pitchFamily="34" charset="-128"/>
              </a:defRPr>
            </a:lvl1pPr>
          </a:lstStyle>
          <a:p>
            <a:pPr>
              <a:defRPr/>
            </a:pPr>
            <a:endParaRPr lang="en-US"/>
          </a:p>
        </p:txBody>
      </p:sp>
      <p:sp>
        <p:nvSpPr>
          <p:cNvPr id="6151" name="Rectangle 7"/>
          <p:cNvSpPr>
            <a:spLocks noGrp="1" noChangeArrowheads="1"/>
          </p:cNvSpPr>
          <p:nvPr>
            <p:ph type="sldNum" sz="quarter" idx="5"/>
          </p:nvPr>
        </p:nvSpPr>
        <p:spPr bwMode="auto">
          <a:xfrm>
            <a:off x="3973513" y="8832850"/>
            <a:ext cx="3036887" cy="463550"/>
          </a:xfrm>
          <a:prstGeom prst="rect">
            <a:avLst/>
          </a:prstGeom>
          <a:noFill/>
          <a:ln w="9525">
            <a:noFill/>
            <a:miter lim="800000"/>
          </a:ln>
        </p:spPr>
        <p:txBody>
          <a:bodyPr vert="horz" wrap="none" lIns="93160" tIns="46580" rIns="93160" bIns="46580" numCol="1" anchor="b" anchorCtr="0" compatLnSpc="1"/>
          <a:lstStyle>
            <a:lvl1pPr algn="r" defTabSz="930275">
              <a:defRPr sz="1200" smtClean="0">
                <a:latin typeface="Times New Roman" panose="02020603050405020304" pitchFamily="18" charset="0"/>
              </a:defRPr>
            </a:lvl1pPr>
          </a:lstStyle>
          <a:p>
            <a:pPr>
              <a:defRPr/>
            </a:pPr>
            <a:fld id="{63E79BAD-6463-4BA6-8F47-8F8D37326318}" type="slidenum">
              <a:rPr lang="en-US" altLang="en-US"/>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1pPr>
    <a:lvl2pPr marL="45593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2pPr>
    <a:lvl3pPr marL="91313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3pPr>
    <a:lvl4pPr marL="137033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4pPr>
    <a:lvl5pPr marL="182753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F1C5664-CC41-4F93-B6C4-89BE9E83C1CF}" type="slidenum">
              <a:rPr lang="en-US" altLang="en-US">
                <a:latin typeface="Times New Roman" panose="02020603050405020304" pitchFamily="18" charset="0"/>
              </a:rPr>
            </a:fld>
            <a:endParaRPr lang="en-US" altLang="en-US">
              <a:latin typeface="Times New Roman" panose="02020603050405020304" pitchFamily="18" charset="0"/>
            </a:endParaRPr>
          </a:p>
        </p:txBody>
      </p:sp>
      <p:sp>
        <p:nvSpPr>
          <p:cNvPr id="6146" name="Rectangle 2"/>
          <p:cNvSpPr>
            <a:spLocks noGrp="1" noRot="1" noChangeAspect="1" noChangeArrowheads="1" noTextEdit="1"/>
          </p:cNvSpPr>
          <p:nvPr>
            <p:ph type="sldImg"/>
          </p:nvPr>
        </p:nvSpPr>
        <p:spPr/>
      </p:sp>
      <p:sp>
        <p:nvSpPr>
          <p:cNvPr id="61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62CD9D6-ACA2-4B6E-9040-3CF1083AD728}" type="slidenum">
              <a:rPr lang="en-US" altLang="en-US">
                <a:latin typeface="Times New Roman" panose="02020603050405020304" pitchFamily="18" charset="0"/>
              </a:rPr>
            </a:fld>
            <a:endParaRPr lang="en-US" altLang="en-US">
              <a:latin typeface="Times New Roman" panose="02020603050405020304" pitchFamily="18" charset="0"/>
            </a:endParaRPr>
          </a:p>
        </p:txBody>
      </p:sp>
      <p:sp>
        <p:nvSpPr>
          <p:cNvPr id="29698" name="Rectangle 2"/>
          <p:cNvSpPr>
            <a:spLocks noGrp="1" noRot="1" noChangeAspect="1" noChangeArrowheads="1" noTextEdit="1"/>
          </p:cNvSpPr>
          <p:nvPr>
            <p:ph type="sldImg"/>
          </p:nvPr>
        </p:nvSpPr>
        <p:spPr/>
      </p:sp>
      <p:sp>
        <p:nvSpPr>
          <p:cNvPr id="296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12A0E12-BA07-4AE4-BC56-89A634C74B53}" type="slidenum">
              <a:rPr lang="en-US" altLang="en-US">
                <a:latin typeface="Times New Roman" panose="02020603050405020304" pitchFamily="18" charset="0"/>
              </a:rPr>
            </a:fld>
            <a:endParaRPr lang="en-US" altLang="en-US">
              <a:latin typeface="Times New Roman" panose="02020603050405020304" pitchFamily="18" charset="0"/>
            </a:endParaRPr>
          </a:p>
        </p:txBody>
      </p:sp>
      <p:sp>
        <p:nvSpPr>
          <p:cNvPr id="31746" name="Rectangle 2"/>
          <p:cNvSpPr>
            <a:spLocks noGrp="1" noRot="1" noChangeAspect="1" noChangeArrowheads="1" noTextEdit="1"/>
          </p:cNvSpPr>
          <p:nvPr>
            <p:ph type="sldImg"/>
          </p:nvPr>
        </p:nvSpPr>
        <p:spPr/>
      </p:sp>
      <p:sp>
        <p:nvSpPr>
          <p:cNvPr id="317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42CBF61-81F4-49C3-A8C5-806243625942}" type="slidenum">
              <a:rPr lang="en-US" altLang="en-US">
                <a:latin typeface="Times New Roman" panose="02020603050405020304" pitchFamily="18" charset="0"/>
              </a:rPr>
            </a:fld>
            <a:endParaRPr lang="en-US" altLang="en-US">
              <a:latin typeface="Times New Roman" panose="02020603050405020304" pitchFamily="18" charset="0"/>
            </a:endParaRPr>
          </a:p>
        </p:txBody>
      </p:sp>
      <p:sp>
        <p:nvSpPr>
          <p:cNvPr id="33794" name="Rectangle 2"/>
          <p:cNvSpPr>
            <a:spLocks noGrp="1" noRot="1" noChangeAspect="1" noChangeArrowheads="1" noTextEdit="1"/>
          </p:cNvSpPr>
          <p:nvPr>
            <p:ph type="sldImg"/>
          </p:nvPr>
        </p:nvSpPr>
        <p:spPr/>
      </p:sp>
      <p:sp>
        <p:nvSpPr>
          <p:cNvPr id="337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B216A99-73B8-44FB-ADBA-F740BED6F869}" type="slidenum">
              <a:rPr lang="en-US" altLang="en-US">
                <a:latin typeface="Times New Roman" panose="02020603050405020304" pitchFamily="18" charset="0"/>
              </a:rPr>
            </a:fld>
            <a:endParaRPr lang="en-US" altLang="en-US">
              <a:latin typeface="Times New Roman" panose="02020603050405020304" pitchFamily="18" charset="0"/>
            </a:endParaRPr>
          </a:p>
        </p:txBody>
      </p:sp>
      <p:sp>
        <p:nvSpPr>
          <p:cNvPr id="35842" name="Rectangle 2"/>
          <p:cNvSpPr>
            <a:spLocks noGrp="1" noRot="1" noChangeAspect="1" noChangeArrowheads="1" noTextEdit="1"/>
          </p:cNvSpPr>
          <p:nvPr>
            <p:ph type="sldImg"/>
          </p:nvPr>
        </p:nvSpPr>
        <p:spPr/>
      </p:sp>
      <p:sp>
        <p:nvSpPr>
          <p:cNvPr id="358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FDFB71D-5229-4BE0-8A74-727533DE33ED}" type="slidenum">
              <a:rPr lang="en-US" altLang="en-US">
                <a:latin typeface="Times New Roman" panose="02020603050405020304" pitchFamily="18" charset="0"/>
              </a:rPr>
            </a:fld>
            <a:endParaRPr lang="en-US" altLang="en-US">
              <a:latin typeface="Times New Roman" panose="02020603050405020304" pitchFamily="18" charset="0"/>
            </a:endParaRPr>
          </a:p>
        </p:txBody>
      </p:sp>
      <p:sp>
        <p:nvSpPr>
          <p:cNvPr id="37890" name="Rectangle 2"/>
          <p:cNvSpPr>
            <a:spLocks noGrp="1" noRot="1" noChangeAspect="1" noChangeArrowheads="1" noTextEdit="1"/>
          </p:cNvSpPr>
          <p:nvPr>
            <p:ph type="sldImg"/>
          </p:nvPr>
        </p:nvSpPr>
        <p:spPr/>
      </p:sp>
      <p:sp>
        <p:nvSpPr>
          <p:cNvPr id="3789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C659578-AC4A-42F7-8CE8-ACFC0A700707}" type="slidenum">
              <a:rPr lang="en-US" altLang="en-US">
                <a:latin typeface="Times New Roman" panose="02020603050405020304" pitchFamily="18" charset="0"/>
              </a:rPr>
            </a:fld>
            <a:endParaRPr lang="en-US" altLang="en-US">
              <a:latin typeface="Times New Roman" panose="02020603050405020304" pitchFamily="18" charset="0"/>
            </a:endParaRPr>
          </a:p>
        </p:txBody>
      </p:sp>
      <p:sp>
        <p:nvSpPr>
          <p:cNvPr id="39938" name="Rectangle 2"/>
          <p:cNvSpPr>
            <a:spLocks noGrp="1" noRot="1" noChangeAspect="1" noChangeArrowheads="1" noTextEdit="1"/>
          </p:cNvSpPr>
          <p:nvPr>
            <p:ph type="sldImg"/>
          </p:nvPr>
        </p:nvSpPr>
        <p:spPr/>
      </p:sp>
      <p:sp>
        <p:nvSpPr>
          <p:cNvPr id="3993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11978F2-B24A-4A51-A36C-0B3BF47FB25A}" type="slidenum">
              <a:rPr lang="en-US" altLang="en-US">
                <a:latin typeface="Times New Roman" panose="02020603050405020304" pitchFamily="18" charset="0"/>
              </a:rPr>
            </a:fld>
            <a:endParaRPr lang="en-US" altLang="en-US">
              <a:latin typeface="Times New Roman" panose="02020603050405020304" pitchFamily="18" charset="0"/>
            </a:endParaRPr>
          </a:p>
        </p:txBody>
      </p:sp>
      <p:sp>
        <p:nvSpPr>
          <p:cNvPr id="41986" name="Rectangle 2"/>
          <p:cNvSpPr>
            <a:spLocks noGrp="1" noRot="1" noChangeAspect="1" noChangeArrowheads="1" noTextEdit="1"/>
          </p:cNvSpPr>
          <p:nvPr>
            <p:ph type="sldImg"/>
          </p:nvPr>
        </p:nvSpPr>
        <p:spPr/>
      </p:sp>
      <p:sp>
        <p:nvSpPr>
          <p:cNvPr id="4198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B5B3229-7CD9-4B81-8982-9CF4018EDF8B}" type="slidenum">
              <a:rPr lang="en-US" altLang="en-US">
                <a:latin typeface="Times New Roman" panose="02020603050405020304" pitchFamily="18" charset="0"/>
              </a:rPr>
            </a:fld>
            <a:endParaRPr lang="en-US" altLang="en-US">
              <a:latin typeface="Times New Roman" panose="02020603050405020304" pitchFamily="18" charset="0"/>
            </a:endParaRPr>
          </a:p>
        </p:txBody>
      </p:sp>
      <p:sp>
        <p:nvSpPr>
          <p:cNvPr id="44034" name="Rectangle 2"/>
          <p:cNvSpPr>
            <a:spLocks noGrp="1" noRot="1" noChangeAspect="1" noChangeArrowheads="1" noTextEdit="1"/>
          </p:cNvSpPr>
          <p:nvPr>
            <p:ph type="sldImg"/>
          </p:nvPr>
        </p:nvSpPr>
        <p:spPr/>
      </p:sp>
      <p:sp>
        <p:nvSpPr>
          <p:cNvPr id="440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07A2662-353F-4B55-AE39-6AD6104F420C}" type="slidenum">
              <a:rPr lang="en-US" altLang="en-US">
                <a:latin typeface="Times New Roman" panose="02020603050405020304" pitchFamily="18" charset="0"/>
              </a:rPr>
            </a:fld>
            <a:endParaRPr lang="en-US" altLang="en-US">
              <a:latin typeface="Times New Roman" panose="02020603050405020304" pitchFamily="18" charset="0"/>
            </a:endParaRPr>
          </a:p>
        </p:txBody>
      </p:sp>
      <p:sp>
        <p:nvSpPr>
          <p:cNvPr id="46082" name="Rectangle 2"/>
          <p:cNvSpPr>
            <a:spLocks noGrp="1" noRot="1" noChangeAspect="1" noChangeArrowheads="1" noTextEdit="1"/>
          </p:cNvSpPr>
          <p:nvPr>
            <p:ph type="sldImg"/>
          </p:nvPr>
        </p:nvSpPr>
        <p:spPr/>
      </p:sp>
      <p:sp>
        <p:nvSpPr>
          <p:cNvPr id="4608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766302B-C706-46B2-A5B3-A04DD41ACE3B}" type="slidenum">
              <a:rPr lang="en-US" altLang="en-US">
                <a:latin typeface="Times New Roman" panose="02020603050405020304" pitchFamily="18" charset="0"/>
              </a:rPr>
            </a:fld>
            <a:endParaRPr lang="en-US" altLang="en-US">
              <a:latin typeface="Times New Roman" panose="02020603050405020304" pitchFamily="18" charset="0"/>
            </a:endParaRPr>
          </a:p>
        </p:txBody>
      </p:sp>
      <p:sp>
        <p:nvSpPr>
          <p:cNvPr id="48130" name="Rectangle 2"/>
          <p:cNvSpPr>
            <a:spLocks noGrp="1" noRot="1" noChangeAspect="1" noChangeArrowheads="1" noTextEdit="1"/>
          </p:cNvSpPr>
          <p:nvPr>
            <p:ph type="sldImg"/>
          </p:nvPr>
        </p:nvSpPr>
        <p:spPr/>
      </p:sp>
      <p:sp>
        <p:nvSpPr>
          <p:cNvPr id="481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67A908A-20EC-4453-9C91-E30F56672999}" type="slidenum">
              <a:rPr lang="en-US" altLang="en-US">
                <a:latin typeface="Times New Roman" panose="02020603050405020304" pitchFamily="18" charset="0"/>
              </a:rPr>
            </a:fld>
            <a:endParaRPr lang="en-US" altLang="en-US">
              <a:latin typeface="Times New Roman" panose="02020603050405020304" pitchFamily="18" charset="0"/>
            </a:endParaRPr>
          </a:p>
        </p:txBody>
      </p:sp>
      <p:sp>
        <p:nvSpPr>
          <p:cNvPr id="8194" name="Rectangle 2"/>
          <p:cNvSpPr>
            <a:spLocks noGrp="1" noRot="1" noChangeAspect="1" noChangeArrowheads="1" noTextEdit="1"/>
          </p:cNvSpPr>
          <p:nvPr>
            <p:ph type="sldImg"/>
          </p:nvPr>
        </p:nvSpPr>
        <p:spPr/>
      </p:sp>
      <p:sp>
        <p:nvSpPr>
          <p:cNvPr id="81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E91CA0C-F74B-45B5-932B-613A2987E322}" type="slidenum">
              <a:rPr lang="en-US" altLang="en-US">
                <a:latin typeface="Times New Roman" panose="02020603050405020304" pitchFamily="18" charset="0"/>
              </a:rPr>
            </a:fld>
            <a:endParaRPr lang="en-US" altLang="en-US">
              <a:latin typeface="Times New Roman" panose="02020603050405020304" pitchFamily="18" charset="0"/>
            </a:endParaRPr>
          </a:p>
        </p:txBody>
      </p:sp>
      <p:sp>
        <p:nvSpPr>
          <p:cNvPr id="50178" name="Rectangle 2"/>
          <p:cNvSpPr>
            <a:spLocks noGrp="1" noRot="1" noChangeAspect="1" noChangeArrowheads="1" noTextEdit="1"/>
          </p:cNvSpPr>
          <p:nvPr>
            <p:ph type="sldImg"/>
          </p:nvPr>
        </p:nvSpPr>
        <p:spPr/>
      </p:sp>
      <p:sp>
        <p:nvSpPr>
          <p:cNvPr id="501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936B623-83A9-4F97-AFF5-2166C3138464}" type="slidenum">
              <a:rPr lang="en-US" altLang="en-US">
                <a:latin typeface="Times New Roman" panose="02020603050405020304" pitchFamily="18" charset="0"/>
              </a:rPr>
            </a:fld>
            <a:endParaRPr lang="en-US" altLang="en-US">
              <a:latin typeface="Times New Roman" panose="02020603050405020304" pitchFamily="18" charset="0"/>
            </a:endParaRPr>
          </a:p>
        </p:txBody>
      </p:sp>
      <p:sp>
        <p:nvSpPr>
          <p:cNvPr id="52226" name="Rectangle 2"/>
          <p:cNvSpPr>
            <a:spLocks noGrp="1" noRot="1" noChangeAspect="1" noChangeArrowheads="1" noTextEdit="1"/>
          </p:cNvSpPr>
          <p:nvPr>
            <p:ph type="sldImg"/>
          </p:nvPr>
        </p:nvSpPr>
        <p:spPr/>
      </p:sp>
      <p:sp>
        <p:nvSpPr>
          <p:cNvPr id="522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180800A-4B65-4EA6-9B0B-BE58FA2CBB9D}" type="slidenum">
              <a:rPr lang="en-US" altLang="en-US">
                <a:latin typeface="Times New Roman" panose="02020603050405020304" pitchFamily="18" charset="0"/>
              </a:rPr>
            </a:fld>
            <a:endParaRPr lang="en-US" altLang="en-US">
              <a:latin typeface="Times New Roman" panose="02020603050405020304" pitchFamily="18" charset="0"/>
            </a:endParaRPr>
          </a:p>
        </p:txBody>
      </p:sp>
      <p:sp>
        <p:nvSpPr>
          <p:cNvPr id="54274" name="Rectangle 2"/>
          <p:cNvSpPr>
            <a:spLocks noGrp="1" noRot="1" noChangeAspect="1" noChangeArrowheads="1" noTextEdit="1"/>
          </p:cNvSpPr>
          <p:nvPr>
            <p:ph type="sldImg"/>
          </p:nvPr>
        </p:nvSpPr>
        <p:spPr/>
      </p:sp>
      <p:sp>
        <p:nvSpPr>
          <p:cNvPr id="542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F1BE197-D0F6-49C6-847C-AF54BDBCB1D6}" type="slidenum">
              <a:rPr lang="en-US" altLang="en-US">
                <a:latin typeface="Times New Roman" panose="02020603050405020304" pitchFamily="18" charset="0"/>
              </a:rPr>
            </a:fld>
            <a:endParaRPr lang="en-US" altLang="en-US">
              <a:latin typeface="Times New Roman" panose="02020603050405020304" pitchFamily="18" charset="0"/>
            </a:endParaRPr>
          </a:p>
        </p:txBody>
      </p:sp>
      <p:sp>
        <p:nvSpPr>
          <p:cNvPr id="57346" name="Rectangle 2"/>
          <p:cNvSpPr>
            <a:spLocks noGrp="1" noRot="1" noChangeAspect="1" noChangeArrowheads="1" noTextEdit="1"/>
          </p:cNvSpPr>
          <p:nvPr>
            <p:ph type="sldImg"/>
          </p:nvPr>
        </p:nvSpPr>
        <p:spPr/>
      </p:sp>
      <p:sp>
        <p:nvSpPr>
          <p:cNvPr id="573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665BC79-78FD-4A24-9792-CB687F1E0A06}" type="slidenum">
              <a:rPr lang="en-US" altLang="en-US">
                <a:latin typeface="Times New Roman" panose="02020603050405020304" pitchFamily="18" charset="0"/>
              </a:rPr>
            </a:fld>
            <a:endParaRPr lang="en-US" altLang="en-US">
              <a:latin typeface="Times New Roman" panose="02020603050405020304" pitchFamily="18" charset="0"/>
            </a:endParaRPr>
          </a:p>
        </p:txBody>
      </p:sp>
      <p:sp>
        <p:nvSpPr>
          <p:cNvPr id="61442" name="Rectangle 2"/>
          <p:cNvSpPr>
            <a:spLocks noGrp="1" noRot="1" noChangeAspect="1" noChangeArrowheads="1" noTextEdit="1"/>
          </p:cNvSpPr>
          <p:nvPr>
            <p:ph type="sldImg"/>
          </p:nvPr>
        </p:nvSpPr>
        <p:spPr/>
      </p:sp>
      <p:sp>
        <p:nvSpPr>
          <p:cNvPr id="614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4141524-2B32-42DE-9328-5207EFB372DA}" type="slidenum">
              <a:rPr lang="en-US" altLang="en-US">
                <a:latin typeface="Times New Roman" panose="02020603050405020304" pitchFamily="18" charset="0"/>
              </a:rPr>
            </a:fld>
            <a:endParaRPr lang="en-US" altLang="en-US">
              <a:latin typeface="Times New Roman" panose="02020603050405020304" pitchFamily="18" charset="0"/>
            </a:endParaRPr>
          </a:p>
        </p:txBody>
      </p:sp>
      <p:sp>
        <p:nvSpPr>
          <p:cNvPr id="65538" name="Rectangle 2"/>
          <p:cNvSpPr>
            <a:spLocks noGrp="1" noRot="1" noChangeAspect="1" noChangeArrowheads="1" noTextEdit="1"/>
          </p:cNvSpPr>
          <p:nvPr>
            <p:ph type="sldImg"/>
          </p:nvPr>
        </p:nvSpPr>
        <p:spPr/>
      </p:sp>
      <p:sp>
        <p:nvSpPr>
          <p:cNvPr id="6553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E6F2FC7-CAD6-402D-8431-3BB0720F4AAA}" type="slidenum">
              <a:rPr lang="en-US" altLang="en-US">
                <a:latin typeface="Times New Roman" panose="02020603050405020304" pitchFamily="18" charset="0"/>
              </a:rPr>
            </a:fld>
            <a:endParaRPr lang="en-US" altLang="en-US">
              <a:latin typeface="Times New Roman" panose="02020603050405020304" pitchFamily="18" charset="0"/>
            </a:endParaRPr>
          </a:p>
        </p:txBody>
      </p:sp>
      <p:sp>
        <p:nvSpPr>
          <p:cNvPr id="68610" name="Rectangle 2"/>
          <p:cNvSpPr>
            <a:spLocks noGrp="1" noRot="1" noChangeAspect="1" noChangeArrowheads="1" noTextEdit="1"/>
          </p:cNvSpPr>
          <p:nvPr>
            <p:ph type="sldImg"/>
          </p:nvPr>
        </p:nvSpPr>
        <p:spPr/>
      </p:sp>
      <p:sp>
        <p:nvSpPr>
          <p:cNvPr id="686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E025A05-8378-40E3-A3AC-80EFADA9AA09}" type="slidenum">
              <a:rPr lang="en-US" altLang="en-US">
                <a:latin typeface="Times New Roman" panose="02020603050405020304" pitchFamily="18" charset="0"/>
              </a:rPr>
            </a:fld>
            <a:endParaRPr lang="en-US" altLang="en-US">
              <a:latin typeface="Times New Roman" panose="02020603050405020304" pitchFamily="18" charset="0"/>
            </a:endParaRPr>
          </a:p>
        </p:txBody>
      </p:sp>
      <p:sp>
        <p:nvSpPr>
          <p:cNvPr id="70658" name="Rectangle 2"/>
          <p:cNvSpPr>
            <a:spLocks noGrp="1" noRot="1" noChangeAspect="1" noChangeArrowheads="1" noTextEdit="1"/>
          </p:cNvSpPr>
          <p:nvPr>
            <p:ph type="sldImg"/>
          </p:nvPr>
        </p:nvSpPr>
        <p:spPr/>
      </p:sp>
      <p:sp>
        <p:nvSpPr>
          <p:cNvPr id="706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FDD20D7-E692-4D7D-BC39-CE35900B7A78}" type="slidenum">
              <a:rPr lang="en-US" altLang="en-US">
                <a:latin typeface="Times New Roman" panose="02020603050405020304" pitchFamily="18" charset="0"/>
              </a:rPr>
            </a:fld>
            <a:endParaRPr lang="en-US" altLang="en-US">
              <a:latin typeface="Times New Roman" panose="02020603050405020304" pitchFamily="18" charset="0"/>
            </a:endParaRPr>
          </a:p>
        </p:txBody>
      </p:sp>
      <p:sp>
        <p:nvSpPr>
          <p:cNvPr id="72706" name="Rectangle 2"/>
          <p:cNvSpPr>
            <a:spLocks noGrp="1" noRot="1" noChangeAspect="1" noChangeArrowheads="1" noTextEdit="1"/>
          </p:cNvSpPr>
          <p:nvPr>
            <p:ph type="sldImg"/>
          </p:nvPr>
        </p:nvSpPr>
        <p:spPr/>
      </p:sp>
      <p:sp>
        <p:nvSpPr>
          <p:cNvPr id="727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EEC1AA5-B412-44B3-90F7-E5343240CD81}" type="slidenum">
              <a:rPr lang="en-US" altLang="en-US">
                <a:latin typeface="Times New Roman" panose="02020603050405020304" pitchFamily="18" charset="0"/>
              </a:rPr>
            </a:fld>
            <a:endParaRPr lang="en-US" altLang="en-US">
              <a:latin typeface="Times New Roman" panose="02020603050405020304" pitchFamily="18" charset="0"/>
            </a:endParaRPr>
          </a:p>
        </p:txBody>
      </p:sp>
      <p:sp>
        <p:nvSpPr>
          <p:cNvPr id="74754" name="Rectangle 2"/>
          <p:cNvSpPr>
            <a:spLocks noGrp="1" noRot="1" noChangeAspect="1" noChangeArrowheads="1" noTextEdit="1"/>
          </p:cNvSpPr>
          <p:nvPr>
            <p:ph type="sldImg"/>
          </p:nvPr>
        </p:nvSpPr>
        <p:spPr/>
      </p:sp>
      <p:sp>
        <p:nvSpPr>
          <p:cNvPr id="747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520B3C4-A46F-4EA5-B3D7-9A0A0ECD1465}" type="slidenum">
              <a:rPr lang="en-US" altLang="en-US">
                <a:latin typeface="Times New Roman" panose="02020603050405020304" pitchFamily="18" charset="0"/>
              </a:rPr>
            </a:fld>
            <a:endParaRPr lang="en-US" altLang="en-US">
              <a:latin typeface="Times New Roman" panose="02020603050405020304" pitchFamily="18" charset="0"/>
            </a:endParaRPr>
          </a:p>
        </p:txBody>
      </p:sp>
      <p:sp>
        <p:nvSpPr>
          <p:cNvPr id="10242" name="Rectangle 2"/>
          <p:cNvSpPr>
            <a:spLocks noGrp="1" noRot="1" noChangeAspect="1" noChangeArrowheads="1" noTextEdit="1"/>
          </p:cNvSpPr>
          <p:nvPr>
            <p:ph type="sldImg"/>
          </p:nvPr>
        </p:nvSpPr>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Rot="1" noChangeAspect="1" noChangeArrowheads="1" noTextEdit="1"/>
          </p:cNvSpPr>
          <p:nvPr>
            <p:ph type="sldImg"/>
          </p:nvPr>
        </p:nvSpPr>
        <p:spPr/>
      </p:sp>
      <p:sp>
        <p:nvSpPr>
          <p:cNvPr id="7680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Rot="1" noChangeAspect="1" noChangeArrowheads="1" noTextEdit="1"/>
          </p:cNvSpPr>
          <p:nvPr>
            <p:ph type="sldImg"/>
          </p:nvPr>
        </p:nvSpPr>
        <p:spPr/>
      </p:sp>
      <p:sp>
        <p:nvSpPr>
          <p:cNvPr id="7885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Rot="1" noChangeAspect="1" noChangeArrowheads="1" noTextEdit="1"/>
          </p:cNvSpPr>
          <p:nvPr>
            <p:ph type="sldImg"/>
          </p:nvPr>
        </p:nvSpPr>
        <p:spPr/>
      </p:sp>
      <p:sp>
        <p:nvSpPr>
          <p:cNvPr id="8089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B05D065-212C-491C-9F82-171CB7331276}" type="slidenum">
              <a:rPr lang="en-US" altLang="en-US">
                <a:latin typeface="Times New Roman" panose="02020603050405020304" pitchFamily="18" charset="0"/>
              </a:rPr>
            </a:fld>
            <a:endParaRPr lang="en-US" altLang="en-US">
              <a:latin typeface="Times New Roman" panose="02020603050405020304" pitchFamily="18" charset="0"/>
            </a:endParaRPr>
          </a:p>
        </p:txBody>
      </p:sp>
      <p:sp>
        <p:nvSpPr>
          <p:cNvPr id="82946" name="Rectangle 2"/>
          <p:cNvSpPr>
            <a:spLocks noGrp="1" noRot="1" noChangeAspect="1" noChangeArrowheads="1" noTextEdit="1"/>
          </p:cNvSpPr>
          <p:nvPr>
            <p:ph type="sldImg"/>
          </p:nvPr>
        </p:nvSpPr>
        <p:spPr/>
      </p:sp>
      <p:sp>
        <p:nvSpPr>
          <p:cNvPr id="829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B05D065-212C-491C-9F82-171CB7331276}" type="slidenum">
              <a:rPr lang="en-US" altLang="en-US">
                <a:latin typeface="Times New Roman" panose="02020603050405020304" pitchFamily="18" charset="0"/>
              </a:rPr>
            </a:fld>
            <a:endParaRPr lang="en-US" altLang="en-US">
              <a:latin typeface="Times New Roman" panose="02020603050405020304" pitchFamily="18" charset="0"/>
            </a:endParaRPr>
          </a:p>
        </p:txBody>
      </p:sp>
      <p:sp>
        <p:nvSpPr>
          <p:cNvPr id="82946" name="Rectangle 2"/>
          <p:cNvSpPr>
            <a:spLocks noGrp="1" noRot="1" noChangeAspect="1" noChangeArrowheads="1" noTextEdit="1"/>
          </p:cNvSpPr>
          <p:nvPr>
            <p:ph type="sldImg"/>
          </p:nvPr>
        </p:nvSpPr>
        <p:spPr/>
      </p:sp>
      <p:sp>
        <p:nvSpPr>
          <p:cNvPr id="829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E484260-4C8C-470F-B15A-5C28602803B9}" type="slidenum">
              <a:rPr lang="en-US" altLang="en-US">
                <a:latin typeface="Times New Roman" panose="02020603050405020304" pitchFamily="18" charset="0"/>
              </a:rPr>
            </a:fld>
            <a:endParaRPr lang="en-US" altLang="en-US">
              <a:latin typeface="Times New Roman" panose="02020603050405020304" pitchFamily="18" charset="0"/>
            </a:endParaRPr>
          </a:p>
        </p:txBody>
      </p:sp>
      <p:sp>
        <p:nvSpPr>
          <p:cNvPr id="84994" name="Rectangle 2"/>
          <p:cNvSpPr>
            <a:spLocks noGrp="1" noRot="1" noChangeAspect="1" noChangeArrowheads="1" noTextEdit="1"/>
          </p:cNvSpPr>
          <p:nvPr>
            <p:ph type="sldImg"/>
          </p:nvPr>
        </p:nvSpPr>
        <p:spPr/>
      </p:sp>
      <p:sp>
        <p:nvSpPr>
          <p:cNvPr id="849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A269533-10DE-4191-9B6F-E1C82BE3228E}" type="slidenum">
              <a:rPr lang="en-US" altLang="en-US">
                <a:latin typeface="Times New Roman" panose="02020603050405020304" pitchFamily="18" charset="0"/>
              </a:rPr>
            </a:fld>
            <a:endParaRPr lang="en-US" altLang="en-US">
              <a:latin typeface="Times New Roman" panose="02020603050405020304" pitchFamily="18" charset="0"/>
            </a:endParaRPr>
          </a:p>
        </p:txBody>
      </p:sp>
      <p:sp>
        <p:nvSpPr>
          <p:cNvPr id="12290" name="Rectangle 2"/>
          <p:cNvSpPr>
            <a:spLocks noGrp="1" noRot="1" noChangeAspect="1" noChangeArrowheads="1" noTextEdit="1"/>
          </p:cNvSpPr>
          <p:nvPr>
            <p:ph type="sldImg"/>
          </p:nvPr>
        </p:nvSpPr>
        <p:spPr/>
      </p:sp>
      <p:sp>
        <p:nvSpPr>
          <p:cNvPr id="1229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D23A874-3E85-4A1A-86D1-8DDE5A0239A9}" type="slidenum">
              <a:rPr lang="en-US" altLang="en-US">
                <a:latin typeface="Times New Roman" panose="02020603050405020304" pitchFamily="18" charset="0"/>
              </a:rPr>
            </a:fld>
            <a:endParaRPr lang="en-US" altLang="en-US">
              <a:latin typeface="Times New Roman" panose="02020603050405020304" pitchFamily="18" charset="0"/>
            </a:endParaRPr>
          </a:p>
        </p:txBody>
      </p:sp>
      <p:sp>
        <p:nvSpPr>
          <p:cNvPr id="14338" name="Rectangle 2"/>
          <p:cNvSpPr>
            <a:spLocks noGrp="1" noRot="1" noChangeAspect="1" noChangeArrowheads="1" noTextEdit="1"/>
          </p:cNvSpPr>
          <p:nvPr>
            <p:ph type="sldImg"/>
          </p:nvPr>
        </p:nvSpPr>
        <p:spPr/>
      </p:sp>
      <p:sp>
        <p:nvSpPr>
          <p:cNvPr id="1433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FDDD82F-B362-478A-8DD6-2522793FE0A7}" type="slidenum">
              <a:rPr lang="en-US" altLang="en-US">
                <a:latin typeface="Times New Roman" panose="02020603050405020304" pitchFamily="18" charset="0"/>
              </a:rPr>
            </a:fld>
            <a:endParaRPr lang="en-US" altLang="en-US">
              <a:latin typeface="Times New Roman" panose="02020603050405020304" pitchFamily="18" charset="0"/>
            </a:endParaRPr>
          </a:p>
        </p:txBody>
      </p:sp>
      <p:sp>
        <p:nvSpPr>
          <p:cNvPr id="21506" name="Rectangle 2"/>
          <p:cNvSpPr>
            <a:spLocks noGrp="1" noRot="1" noChangeAspect="1" noChangeArrowheads="1" noTextEdit="1"/>
          </p:cNvSpPr>
          <p:nvPr>
            <p:ph type="sldImg"/>
          </p:nvPr>
        </p:nvSpPr>
        <p:spPr/>
      </p:sp>
      <p:sp>
        <p:nvSpPr>
          <p:cNvPr id="215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37F3D51-18AE-4A2F-8B62-9AFC49B2D4D7}" type="slidenum">
              <a:rPr lang="en-US" altLang="en-US">
                <a:latin typeface="Times New Roman" panose="02020603050405020304" pitchFamily="18" charset="0"/>
              </a:rPr>
            </a:fld>
            <a:endParaRPr lang="en-US" altLang="en-US">
              <a:latin typeface="Times New Roman" panose="02020603050405020304" pitchFamily="18" charset="0"/>
            </a:endParaRPr>
          </a:p>
        </p:txBody>
      </p:sp>
      <p:sp>
        <p:nvSpPr>
          <p:cNvPr id="23554" name="Rectangle 2"/>
          <p:cNvSpPr>
            <a:spLocks noGrp="1" noRot="1" noChangeAspect="1" noChangeArrowheads="1" noTextEdit="1"/>
          </p:cNvSpPr>
          <p:nvPr>
            <p:ph type="sldImg"/>
          </p:nvPr>
        </p:nvSpPr>
        <p:spPr/>
      </p:sp>
      <p:sp>
        <p:nvSpPr>
          <p:cNvPr id="235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E86AF8C-BABD-4627-8D38-DBDA3210958D}" type="slidenum">
              <a:rPr lang="en-US" altLang="en-US">
                <a:latin typeface="Times New Roman" panose="02020603050405020304" pitchFamily="18" charset="0"/>
              </a:rPr>
            </a:fld>
            <a:endParaRPr lang="en-US" altLang="en-US">
              <a:latin typeface="Times New Roman" panose="02020603050405020304" pitchFamily="18" charset="0"/>
            </a:endParaRPr>
          </a:p>
        </p:txBody>
      </p:sp>
      <p:sp>
        <p:nvSpPr>
          <p:cNvPr id="25602" name="Rectangle 2"/>
          <p:cNvSpPr>
            <a:spLocks noGrp="1" noRot="1" noChangeAspect="1" noChangeArrowheads="1" noTextEdit="1"/>
          </p:cNvSpPr>
          <p:nvPr>
            <p:ph type="sldImg"/>
          </p:nvPr>
        </p:nvSpPr>
        <p:spPr/>
      </p:sp>
      <p:sp>
        <p:nvSpPr>
          <p:cNvPr id="256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4FE063B-491C-4469-86C9-23FF5A330F41}" type="slidenum">
              <a:rPr lang="en-US" altLang="en-US">
                <a:latin typeface="Times New Roman" panose="02020603050405020304" pitchFamily="18" charset="0"/>
              </a:rPr>
            </a:fld>
            <a:endParaRPr lang="en-US" altLang="en-US">
              <a:latin typeface="Times New Roman" panose="02020603050405020304" pitchFamily="18" charset="0"/>
            </a:endParaRPr>
          </a:p>
        </p:txBody>
      </p:sp>
      <p:sp>
        <p:nvSpPr>
          <p:cNvPr id="27650" name="Rectangle 2"/>
          <p:cNvSpPr>
            <a:spLocks noGrp="1" noRot="1" noChangeAspect="1" noChangeArrowheads="1" noTextEdit="1"/>
          </p:cNvSpPr>
          <p:nvPr>
            <p:ph type="sldImg"/>
          </p:nvPr>
        </p:nvSpPr>
        <p:spPr/>
      </p:sp>
      <p:sp>
        <p:nvSpPr>
          <p:cNvPr id="276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grpSp>
        <p:nvGrpSpPr>
          <p:cNvPr id="3" name="Group 3"/>
          <p:cNvGrpSpPr/>
          <p:nvPr/>
        </p:nvGrpSpPr>
        <p:grpSpPr bwMode="auto">
          <a:xfrm>
            <a:off x="198438" y="2960688"/>
            <a:ext cx="8610600" cy="201612"/>
            <a:chOff x="125" y="1865"/>
            <a:chExt cx="5424" cy="127"/>
          </a:xfrm>
        </p:grpSpPr>
        <p:sp>
          <p:nvSpPr>
            <p:cNvPr id="4" name="Rectangle 4"/>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5" name="Rectangle 5"/>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6" name="Rectangle 6"/>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grpSp>
      <p:sp>
        <p:nvSpPr>
          <p:cNvPr id="7" name="Text Box 7"/>
          <p:cNvSpPr txBox="1">
            <a:spLocks noChangeArrowheads="1"/>
          </p:cNvSpPr>
          <p:nvPr/>
        </p:nvSpPr>
        <p:spPr bwMode="auto">
          <a:xfrm>
            <a:off x="6489700" y="6588125"/>
            <a:ext cx="2713038" cy="246063"/>
          </a:xfrm>
          <a:prstGeom prst="rect">
            <a:avLst/>
          </a:prstGeom>
          <a:noFill/>
          <a:ln>
            <a:noFill/>
          </a:ln>
        </p:spPr>
        <p:txBody>
          <a:bodyPr lIns="91435" tIns="45718" rIns="91435" bIns="45718">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dirty="0">
                <a:solidFill>
                  <a:srgbClr val="336699"/>
                </a:solidFill>
                <a:latin typeface="Microsoft YaHei UI" panose="020B0503020204020204" charset="-122"/>
              </a:rPr>
              <a:t>Silberschatz, Galvin and Gagne ©2018</a:t>
            </a:r>
            <a:endParaRPr lang="en-US" altLang="en-US" sz="1000" b="1" dirty="0">
              <a:solidFill>
                <a:srgbClr val="336699"/>
              </a:solidFill>
              <a:latin typeface="Microsoft YaHei UI" panose="020B0503020204020204" charset="-122"/>
            </a:endParaRPr>
          </a:p>
        </p:txBody>
      </p:sp>
      <p:sp>
        <p:nvSpPr>
          <p:cNvPr id="8" name="Text Box 8"/>
          <p:cNvSpPr txBox="1">
            <a:spLocks noChangeArrowheads="1"/>
          </p:cNvSpPr>
          <p:nvPr/>
        </p:nvSpPr>
        <p:spPr bwMode="auto">
          <a:xfrm>
            <a:off x="26988" y="6613525"/>
            <a:ext cx="2730500" cy="246063"/>
          </a:xfrm>
          <a:prstGeom prst="rect">
            <a:avLst/>
          </a:prstGeom>
          <a:noFill/>
          <a:ln>
            <a:noFill/>
          </a:ln>
        </p:spPr>
        <p:txBody>
          <a:bodyPr wrap="none" lIns="91435" tIns="45718" rIns="91435" bIns="45718">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dirty="0">
                <a:solidFill>
                  <a:srgbClr val="336699"/>
                </a:solidFill>
                <a:latin typeface="Microsoft YaHei UI" panose="020B0503020204020204" charset="-122"/>
              </a:rPr>
              <a:t>Operating System Concepts – 10</a:t>
            </a:r>
            <a:r>
              <a:rPr lang="en-US" altLang="en-US" sz="1000" b="1" baseline="30000" dirty="0">
                <a:solidFill>
                  <a:srgbClr val="336699"/>
                </a:solidFill>
                <a:latin typeface="Microsoft YaHei UI" panose="020B0503020204020204" charset="-122"/>
              </a:rPr>
              <a:t>th</a:t>
            </a:r>
            <a:r>
              <a:rPr lang="en-US" altLang="en-US" sz="1000" b="1" dirty="0">
                <a:solidFill>
                  <a:srgbClr val="336699"/>
                </a:solidFill>
                <a:latin typeface="Microsoft YaHei UI" panose="020B0503020204020204" charset="-122"/>
              </a:rPr>
              <a:t> Edition</a:t>
            </a:r>
            <a:endParaRPr lang="en-US" altLang="en-US" sz="1000" b="1" dirty="0">
              <a:solidFill>
                <a:srgbClr val="336699"/>
              </a:solidFill>
              <a:latin typeface="Microsoft YaHei UI" panose="020B0503020204020204" charset="-122"/>
            </a:endParaRPr>
          </a:p>
        </p:txBody>
      </p:sp>
      <p:pic>
        <p:nvPicPr>
          <p:cNvPr id="9" name="Picture 9" descr="dino_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p:cNvSpPr>
            <a:spLocks noChangeArrowheads="1"/>
          </p:cNvSpPr>
          <p:nvPr/>
        </p:nvSpPr>
        <p:spPr bwMode="auto">
          <a:xfrm>
            <a:off x="3224213" y="4006850"/>
            <a:ext cx="2336800" cy="1887538"/>
          </a:xfrm>
          <a:prstGeom prst="rect">
            <a:avLst/>
          </a:prstGeom>
          <a:noFill/>
          <a:ln w="57150" cmpd="thinThick">
            <a:solidFill>
              <a:srgbClr val="66CCFF"/>
            </a:solidFill>
            <a:miter lim="800000"/>
          </a:ln>
        </p:spPr>
        <p:txBody>
          <a:bodyPr wrap="none" lIns="91435" tIns="45718" rIns="91435" bIns="45718"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06450" y="1233489"/>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997450" y="1233489"/>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3.jpeg"/><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title"/>
          </p:nvPr>
        </p:nvSpPr>
        <p:spPr bwMode="auto">
          <a:xfrm>
            <a:off x="905608" y="251437"/>
            <a:ext cx="7628792"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b" anchorCtr="0" compatLnSpc="1"/>
          <a:lstStyle/>
          <a:p>
            <a:pPr lvl="0"/>
            <a:r>
              <a:rPr lang="en-US" altLang="en-US"/>
              <a:t>Click to edit Master title style</a:t>
            </a:r>
            <a:endParaRPr lang="en-US" altLang="en-US"/>
          </a:p>
        </p:txBody>
      </p:sp>
      <p:sp>
        <p:nvSpPr>
          <p:cNvPr id="1028" name="Rectangle 4"/>
          <p:cNvSpPr>
            <a:spLocks noGrp="1" noChangeArrowheads="1"/>
          </p:cNvSpPr>
          <p:nvPr>
            <p:ph type="body" idx="1"/>
          </p:nvPr>
        </p:nvSpPr>
        <p:spPr bwMode="auto">
          <a:xfrm>
            <a:off x="85041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lstStyle/>
          <a:p>
            <a:pPr lvl="0"/>
            <a:r>
              <a:rPr lang="en-US" altLang="en-US" dirty="0"/>
              <a:t>Click to 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1029" name="Rectangle 5"/>
          <p:cNvSpPr>
            <a:spLocks noChangeArrowheads="1"/>
          </p:cNvSpPr>
          <p:nvPr/>
        </p:nvSpPr>
        <p:spPr bwMode="auto">
          <a:xfrm>
            <a:off x="0" y="0"/>
            <a:ext cx="2286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dirty="0">
              <a:latin typeface="Times New Roman" panose="02020603050405020304" pitchFamily="18" charset="0"/>
            </a:endParaRPr>
          </a:p>
        </p:txBody>
      </p:sp>
      <p:sp>
        <p:nvSpPr>
          <p:cNvPr id="1030" name="Line 6"/>
          <p:cNvSpPr>
            <a:spLocks noChangeShapeType="1"/>
          </p:cNvSpPr>
          <p:nvPr/>
        </p:nvSpPr>
        <p:spPr bwMode="auto">
          <a:xfrm>
            <a:off x="457200" y="860425"/>
            <a:ext cx="8077200" cy="0"/>
          </a:xfrm>
          <a:prstGeom prst="line">
            <a:avLst/>
          </a:prstGeom>
          <a:noFill/>
          <a:ln w="19050">
            <a:solidFill>
              <a:srgbClr val="336699"/>
            </a:solidFill>
            <a:round/>
          </a:ln>
          <a:extLst>
            <a:ext uri="{909E8E84-426E-40DD-AFC4-6F175D3DCCD1}">
              <a14:hiddenFill xmlns:a14="http://schemas.microsoft.com/office/drawing/2010/main">
                <a:noFill/>
              </a14:hiddenFill>
            </a:ext>
          </a:extLst>
        </p:spPr>
        <p:txBody>
          <a:bodyPr lIns="91435" tIns="45718" rIns="91435" bIns="45718"/>
          <a:lstStyle/>
          <a:p>
            <a:endParaRPr lang="en-US"/>
          </a:p>
        </p:txBody>
      </p:sp>
      <p:sp>
        <p:nvSpPr>
          <p:cNvPr id="1031" name="Rectangle 7"/>
          <p:cNvSpPr>
            <a:spLocks noChangeArrowheads="1"/>
          </p:cNvSpPr>
          <p:nvPr/>
        </p:nvSpPr>
        <p:spPr bwMode="auto">
          <a:xfrm>
            <a:off x="0" y="2286000"/>
            <a:ext cx="228600" cy="2286000"/>
          </a:xfrm>
          <a:prstGeom prst="rect">
            <a:avLst/>
          </a:prstGeom>
          <a:solidFill>
            <a:srgbClr val="99CCFF"/>
          </a:solidFill>
          <a:ln>
            <a:noFill/>
          </a:ln>
        </p:spPr>
        <p:txBody>
          <a:bodyPr wrap="none" lIns="91435" tIns="45718" rIns="91435" bIns="45718"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dirty="0">
              <a:latin typeface="Times New Roman" panose="02020603050405020304" pitchFamily="18" charset="0"/>
            </a:endParaRPr>
          </a:p>
        </p:txBody>
      </p:sp>
      <p:sp>
        <p:nvSpPr>
          <p:cNvPr id="1032" name="Rectangle 8"/>
          <p:cNvSpPr>
            <a:spLocks noChangeArrowheads="1"/>
          </p:cNvSpPr>
          <p:nvPr/>
        </p:nvSpPr>
        <p:spPr bwMode="auto">
          <a:xfrm>
            <a:off x="0" y="4572000"/>
            <a:ext cx="2286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dirty="0">
              <a:latin typeface="Times New Roman" panose="02020603050405020304" pitchFamily="18" charset="0"/>
            </a:endParaRPr>
          </a:p>
        </p:txBody>
      </p:sp>
      <p:sp>
        <p:nvSpPr>
          <p:cNvPr id="1033" name="Text Box 9"/>
          <p:cNvSpPr txBox="1">
            <a:spLocks noChangeArrowheads="1"/>
          </p:cNvSpPr>
          <p:nvPr/>
        </p:nvSpPr>
        <p:spPr bwMode="auto">
          <a:xfrm>
            <a:off x="4221163" y="6613525"/>
            <a:ext cx="517525" cy="246063"/>
          </a:xfrm>
          <a:prstGeom prst="rect">
            <a:avLst/>
          </a:prstGeom>
          <a:noFill/>
          <a:ln>
            <a:noFill/>
          </a:ln>
        </p:spPr>
        <p:txBody>
          <a:bodyPr wrap="none" lIns="91435" tIns="45718" rIns="91435" bIns="45718">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Microsoft YaHei UI" panose="020B0503020204020204" charset="-122"/>
              </a:rPr>
              <a:t>11.</a:t>
            </a:r>
            <a:fld id="{3BF801EC-8CC2-409A-8699-9BA740EB02E6}" type="slidenum">
              <a:rPr lang="en-US" altLang="en-US" sz="1000" b="1" smtClean="0">
                <a:solidFill>
                  <a:srgbClr val="006699"/>
                </a:solidFill>
                <a:latin typeface="Microsoft YaHei UI" panose="020B0503020204020204" charset="-122"/>
              </a:rPr>
            </a:fld>
            <a:endParaRPr lang="en-US" altLang="en-US" sz="1000" b="1">
              <a:solidFill>
                <a:srgbClr val="006699"/>
              </a:solidFill>
              <a:latin typeface="Microsoft YaHei UI" panose="020B0503020204020204" charset="-122"/>
            </a:endParaRPr>
          </a:p>
        </p:txBody>
      </p:sp>
      <p:sp>
        <p:nvSpPr>
          <p:cNvPr id="1034" name="Text Box 10"/>
          <p:cNvSpPr txBox="1">
            <a:spLocks noChangeArrowheads="1"/>
          </p:cNvSpPr>
          <p:nvPr/>
        </p:nvSpPr>
        <p:spPr bwMode="auto">
          <a:xfrm>
            <a:off x="6489700" y="6588125"/>
            <a:ext cx="2713038" cy="246063"/>
          </a:xfrm>
          <a:prstGeom prst="rect">
            <a:avLst/>
          </a:prstGeom>
          <a:noFill/>
          <a:ln>
            <a:noFill/>
          </a:ln>
        </p:spPr>
        <p:txBody>
          <a:bodyPr lIns="91435" tIns="45718" rIns="91435" bIns="45718">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dirty="0">
                <a:solidFill>
                  <a:srgbClr val="006699"/>
                </a:solidFill>
                <a:latin typeface="Microsoft YaHei UI" panose="020B0503020204020204" charset="-122"/>
              </a:rPr>
              <a:t>Silberschatz, Galvin and Gagne ©2018</a:t>
            </a:r>
            <a:endParaRPr lang="en-US" altLang="en-US" sz="1000" b="1" dirty="0">
              <a:solidFill>
                <a:srgbClr val="006699"/>
              </a:solidFill>
              <a:latin typeface="Microsoft YaHei UI" panose="020B0503020204020204" charset="-122"/>
            </a:endParaRPr>
          </a:p>
        </p:txBody>
      </p:sp>
      <p:sp>
        <p:nvSpPr>
          <p:cNvPr id="1035" name="Text Box 11"/>
          <p:cNvSpPr txBox="1">
            <a:spLocks noChangeArrowheads="1"/>
          </p:cNvSpPr>
          <p:nvPr/>
        </p:nvSpPr>
        <p:spPr bwMode="auto">
          <a:xfrm>
            <a:off x="185738" y="6621463"/>
            <a:ext cx="2730500" cy="246062"/>
          </a:xfrm>
          <a:prstGeom prst="rect">
            <a:avLst/>
          </a:prstGeom>
          <a:noFill/>
          <a:ln>
            <a:noFill/>
          </a:ln>
        </p:spPr>
        <p:txBody>
          <a:bodyPr wrap="none" lIns="91435" tIns="45718" rIns="91435" bIns="45718">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dirty="0">
                <a:solidFill>
                  <a:srgbClr val="006699"/>
                </a:solidFill>
                <a:latin typeface="Microsoft YaHei UI" panose="020B0503020204020204" charset="-122"/>
              </a:rPr>
              <a:t>Operating System Concepts – 10</a:t>
            </a:r>
            <a:r>
              <a:rPr lang="en-US" altLang="en-US" sz="1000" b="1" baseline="30000" dirty="0">
                <a:solidFill>
                  <a:srgbClr val="006699"/>
                </a:solidFill>
                <a:latin typeface="Microsoft YaHei UI" panose="020B0503020204020204" charset="-122"/>
              </a:rPr>
              <a:t>th</a:t>
            </a:r>
            <a:r>
              <a:rPr lang="en-US" altLang="en-US" sz="1000" b="1" dirty="0">
                <a:solidFill>
                  <a:srgbClr val="006699"/>
                </a:solidFill>
                <a:latin typeface="Microsoft YaHei UI" panose="020B0503020204020204" charset="-122"/>
              </a:rPr>
              <a:t> Edition</a:t>
            </a:r>
            <a:endParaRPr lang="en-US" altLang="en-US" sz="1000" b="1" dirty="0">
              <a:solidFill>
                <a:srgbClr val="006699"/>
              </a:solidFill>
              <a:latin typeface="Microsoft YaHei UI" panose="020B0503020204020204" charset="-122"/>
            </a:endParaRPr>
          </a:p>
        </p:txBody>
      </p:sp>
      <p:pic>
        <p:nvPicPr>
          <p:cNvPr id="1036" name="Picture 12" descr="dino_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3200" b="1">
          <a:solidFill>
            <a:srgbClr val="006699"/>
          </a:solidFill>
          <a:latin typeface="+mj-lt"/>
          <a:ea typeface="MS PGothic" panose="020B0600070205080204"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panose="020B0604020202020204" pitchFamily="34" charset="0"/>
        </a:defRPr>
      </a:lvl6pPr>
      <a:lvl7pPr marL="914400" algn="ctr" rtl="0" fontAlgn="base">
        <a:spcBef>
          <a:spcPct val="0"/>
        </a:spcBef>
        <a:spcAft>
          <a:spcPct val="0"/>
        </a:spcAft>
        <a:defRPr sz="3200" b="1">
          <a:solidFill>
            <a:srgbClr val="006699"/>
          </a:solidFill>
          <a:latin typeface="Arial" panose="020B0604020202020204" pitchFamily="34" charset="0"/>
        </a:defRPr>
      </a:lvl7pPr>
      <a:lvl8pPr marL="1371600" algn="ctr" rtl="0" fontAlgn="base">
        <a:spcBef>
          <a:spcPct val="0"/>
        </a:spcBef>
        <a:spcAft>
          <a:spcPct val="0"/>
        </a:spcAft>
        <a:defRPr sz="3200" b="1">
          <a:solidFill>
            <a:srgbClr val="006699"/>
          </a:solidFill>
          <a:latin typeface="Arial" panose="020B0604020202020204" pitchFamily="34" charset="0"/>
        </a:defRPr>
      </a:lvl8pPr>
      <a:lvl9pPr marL="1828800" algn="ctr" rtl="0" fontAlgn="base">
        <a:spcBef>
          <a:spcPct val="0"/>
        </a:spcBef>
        <a:spcAft>
          <a:spcPct val="0"/>
        </a:spcAft>
        <a:defRPr sz="3200" b="1">
          <a:solidFill>
            <a:srgbClr val="006699"/>
          </a:solidFill>
          <a:latin typeface="Arial" panose="020B0604020202020204" pitchFamily="34" charset="0"/>
        </a:defRPr>
      </a:lvl9pPr>
    </p:titleStyle>
    <p:bodyStyle>
      <a:lvl1pPr marL="341630" indent="-34163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icrosoft YaHei UI" panose="020B0503020204020204" charset="-122"/>
          <a:ea typeface="MS PGothic" panose="020B0600070205080204" pitchFamily="34" charset="-128"/>
          <a:cs typeface="MS PGothic" panose="020B0600070205080204" pitchFamily="34" charset="-128"/>
        </a:defRPr>
      </a:lvl1pPr>
      <a:lvl2pPr marL="741680" indent="-28448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icrosoft YaHei UI" panose="020B0503020204020204" charset="-122"/>
          <a:ea typeface="MS PGothic" panose="020B0600070205080204" pitchFamily="34" charset="-128"/>
        </a:defRPr>
      </a:lvl2pPr>
      <a:lvl3pPr marL="1084580" indent="-22733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icrosoft YaHei UI" panose="020B0503020204020204" charset="-122"/>
          <a:ea typeface="MS PGothic" panose="020B0600070205080204" pitchFamily="34" charset="-128"/>
        </a:defRPr>
      </a:lvl3pPr>
      <a:lvl4pPr marL="1427480" indent="-227330" algn="l" rtl="0" eaLnBrk="0" fontAlgn="base" hangingPunct="0">
        <a:spcBef>
          <a:spcPct val="35000"/>
        </a:spcBef>
        <a:spcAft>
          <a:spcPct val="0"/>
        </a:spcAft>
        <a:buClr>
          <a:schemeClr val="hlink"/>
        </a:buClr>
        <a:buSzPct val="75000"/>
        <a:buChar char="–"/>
        <a:defRPr kumimoji="1">
          <a:solidFill>
            <a:schemeClr val="tx1"/>
          </a:solidFill>
          <a:latin typeface="Microsoft YaHei UI" panose="020B0503020204020204" charset="-122"/>
          <a:ea typeface="MS PGothic" panose="020B0600070205080204" pitchFamily="34" charset="-128"/>
        </a:defRPr>
      </a:lvl4pPr>
      <a:lvl5pPr marL="1770380" indent="-227330" algn="l" rtl="0" eaLnBrk="0" fontAlgn="base" hangingPunct="0">
        <a:spcBef>
          <a:spcPct val="35000"/>
        </a:spcBef>
        <a:spcAft>
          <a:spcPct val="0"/>
        </a:spcAft>
        <a:buClr>
          <a:srgbClr val="FF0066"/>
        </a:buClr>
        <a:buSzPct val="75000"/>
        <a:buChar char="»"/>
        <a:defRPr kumimoji="1">
          <a:solidFill>
            <a:schemeClr val="tx1"/>
          </a:solidFill>
          <a:latin typeface="Microsoft YaHei UI" panose="020B0503020204020204" charset="-122"/>
          <a:ea typeface="MS PGothic" panose="020B0600070205080204"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image" Target="../media/image1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image" Target="../media/image1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16.emf"/></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xml"/><Relationship Id="rId1" Type="http://schemas.openxmlformats.org/officeDocument/2006/relationships/image" Target="../media/image18.jpe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xml"/><Relationship Id="rId1" Type="http://schemas.openxmlformats.org/officeDocument/2006/relationships/image" Target="../media/image19.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20.emf"/></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21.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4.emf"/></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p:cNvSpPr>
            <a:spLocks noGrp="1" noChangeArrowheads="1"/>
          </p:cNvSpPr>
          <p:nvPr>
            <p:ph type="ctrTitle"/>
          </p:nvPr>
        </p:nvSpPr>
        <p:spPr>
          <a:xfrm>
            <a:off x="685800" y="808038"/>
            <a:ext cx="7772400" cy="2128837"/>
          </a:xfrm>
        </p:spPr>
        <p:txBody>
          <a:bodyPr/>
          <a:lstStyle/>
          <a:p>
            <a:pPr eaLnBrk="1" hangingPunct="1"/>
            <a:r>
              <a:rPr lang="en-US" altLang="en-US"/>
              <a:t>Chapter 11:  Mass-Storage Systems</a:t>
            </a:r>
            <a:r>
              <a:rPr lang="en-US" altLang="en-US" dirty="0">
                <a:latin typeface="+mn-lt"/>
                <a:ea typeface="+mn-lt"/>
                <a:cs typeface="+mn-lt"/>
                <a:sym typeface="+mn-ea"/>
              </a:rPr>
              <a:t>大容量储存</a:t>
            </a:r>
            <a:r>
              <a:rPr lang="zh-CN" altLang="en-US" dirty="0">
                <a:latin typeface="+mn-lt"/>
                <a:ea typeface="+mn-lt"/>
                <a:cs typeface="+mn-lt"/>
                <a:sym typeface="+mn-ea"/>
              </a:rPr>
              <a:t>系统</a:t>
            </a:r>
            <a:endParaRPr lang="en-US"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noChangeArrowheads="1"/>
          </p:cNvSpPr>
          <p:nvPr>
            <p:ph type="title"/>
          </p:nvPr>
        </p:nvSpPr>
        <p:spPr>
          <a:xfrm>
            <a:off x="709127" y="241918"/>
            <a:ext cx="8229600" cy="576262"/>
          </a:xfrm>
        </p:spPr>
        <p:txBody>
          <a:bodyPr/>
          <a:lstStyle/>
          <a:p>
            <a:r>
              <a:rPr lang="en-US" altLang="en-US" sz="2400" dirty="0">
                <a:sym typeface="+mn-ea"/>
              </a:rPr>
              <a:t>Nonvolatile Memory Devices非易失性存储设备</a:t>
            </a:r>
            <a:endParaRPr lang="en-US" altLang="en-US" sz="2400" dirty="0">
              <a:sym typeface="+mn-ea"/>
            </a:endParaRPr>
          </a:p>
        </p:txBody>
      </p:sp>
      <p:sp>
        <p:nvSpPr>
          <p:cNvPr id="19458" name="Content Placeholder 2"/>
          <p:cNvSpPr>
            <a:spLocks noGrp="1" noChangeArrowheads="1"/>
          </p:cNvSpPr>
          <p:nvPr>
            <p:ph idx="1"/>
          </p:nvPr>
        </p:nvSpPr>
        <p:spPr>
          <a:xfrm>
            <a:off x="888419" y="1111250"/>
            <a:ext cx="4448692" cy="5092700"/>
          </a:xfrm>
        </p:spPr>
        <p:txBody>
          <a:bodyPr/>
          <a:lstStyle/>
          <a:p>
            <a:r>
              <a:rPr lang="en-US" altLang="en-US" sz="1500" dirty="0">
                <a:latin typeface="+mn-ea"/>
                <a:ea typeface="+mn-ea"/>
              </a:rPr>
              <a:t>Have characteristics that present challenges.具有挑战的特征。</a:t>
            </a:r>
            <a:endParaRPr lang="en-US" altLang="en-US" sz="1500" dirty="0">
              <a:latin typeface="+mn-ea"/>
              <a:ea typeface="+mn-ea"/>
            </a:endParaRPr>
          </a:p>
          <a:p>
            <a:r>
              <a:rPr lang="en-US" altLang="en-US" sz="1500" dirty="0">
                <a:latin typeface="+mn-ea"/>
                <a:ea typeface="+mn-ea"/>
              </a:rPr>
              <a:t>Read and written in “page” increments (think sector) but can’t overwrite in place.以“页”增量（想想扇区）读取和写入，但不能就地覆盖。</a:t>
            </a:r>
            <a:endParaRPr lang="en-US" altLang="en-US" sz="1500" dirty="0">
              <a:latin typeface="+mn-ea"/>
              <a:ea typeface="+mn-ea"/>
            </a:endParaRPr>
          </a:p>
          <a:p>
            <a:pPr lvl="1"/>
            <a:r>
              <a:rPr lang="en-US" altLang="en-US" sz="1500" dirty="0">
                <a:latin typeface="+mn-ea"/>
                <a:ea typeface="+mn-ea"/>
              </a:rPr>
              <a:t>Must first be erased, and erases happen in larger ”block” increments.必须首先擦除，擦除发生在更大的“块”增量中。</a:t>
            </a:r>
            <a:endParaRPr lang="en-US" altLang="en-US" sz="1500" dirty="0">
              <a:latin typeface="+mn-ea"/>
              <a:ea typeface="+mn-ea"/>
            </a:endParaRPr>
          </a:p>
          <a:p>
            <a:pPr lvl="1"/>
            <a:r>
              <a:rPr lang="en-US" altLang="en-US" sz="1500" dirty="0">
                <a:latin typeface="+mn-ea"/>
                <a:ea typeface="+mn-ea"/>
              </a:rPr>
              <a:t>Can only be erased a limited number of times before worn out – ~ 100,000.</a:t>
            </a:r>
            <a:r>
              <a:rPr lang="en-US" altLang="en-US" sz="1500" dirty="0">
                <a:latin typeface="+mn-ea"/>
                <a:ea typeface="+mn-ea"/>
                <a:cs typeface="+mn-ea"/>
              </a:rPr>
              <a:t>在磨损之前只能擦除有限的次数</a:t>
            </a:r>
            <a:r>
              <a:rPr lang="zh-CN" altLang="en-US" sz="1500" dirty="0">
                <a:latin typeface="+mn-ea"/>
                <a:ea typeface="+mn-ea"/>
                <a:cs typeface="+mn-ea"/>
              </a:rPr>
              <a:t>，大约</a:t>
            </a:r>
            <a:r>
              <a:rPr lang="en-US" altLang="en-US" sz="1500" dirty="0">
                <a:latin typeface="+mn-ea"/>
                <a:ea typeface="+mn-ea"/>
                <a:cs typeface="+mn-ea"/>
              </a:rPr>
              <a:t>100,000</a:t>
            </a:r>
            <a:r>
              <a:rPr lang="zh-CN" altLang="en-US" sz="1500" dirty="0">
                <a:latin typeface="+mn-ea"/>
                <a:ea typeface="+mn-ea"/>
                <a:cs typeface="+mn-ea"/>
              </a:rPr>
              <a:t>次</a:t>
            </a:r>
            <a:r>
              <a:rPr lang="en-US" altLang="en-US" sz="1500" dirty="0">
                <a:latin typeface="+mn-ea"/>
                <a:ea typeface="+mn-ea"/>
                <a:cs typeface="+mn-ea"/>
              </a:rPr>
              <a:t>。</a:t>
            </a:r>
            <a:endParaRPr lang="en-US" altLang="en-US" sz="1500" dirty="0">
              <a:latin typeface="+mn-ea"/>
              <a:ea typeface="+mn-ea"/>
            </a:endParaRPr>
          </a:p>
          <a:p>
            <a:pPr lvl="1"/>
            <a:r>
              <a:rPr lang="en-US" altLang="en-US" sz="1500" dirty="0">
                <a:latin typeface="+mn-ea"/>
                <a:ea typeface="+mn-ea"/>
              </a:rPr>
              <a:t>Life span measured in </a:t>
            </a:r>
            <a:r>
              <a:rPr lang="en-US" altLang="en-US" sz="1500" b="1" dirty="0">
                <a:solidFill>
                  <a:srgbClr val="006699"/>
                </a:solidFill>
                <a:latin typeface="+mn-ea"/>
                <a:ea typeface="+mn-ea"/>
              </a:rPr>
              <a:t>drive</a:t>
            </a:r>
            <a:r>
              <a:rPr lang="en-US" altLang="en-US" sz="1500" b="1" dirty="0">
                <a:solidFill>
                  <a:srgbClr val="3366FF"/>
                </a:solidFill>
                <a:latin typeface="+mn-ea"/>
                <a:ea typeface="+mn-ea"/>
              </a:rPr>
              <a:t> </a:t>
            </a:r>
            <a:r>
              <a:rPr lang="en-US" altLang="en-US" sz="1500" b="1" dirty="0">
                <a:solidFill>
                  <a:srgbClr val="006699"/>
                </a:solidFill>
                <a:latin typeface="+mn-ea"/>
                <a:ea typeface="+mn-ea"/>
              </a:rPr>
              <a:t>writes</a:t>
            </a:r>
            <a:r>
              <a:rPr lang="en-US" altLang="en-US" sz="1500" b="1" dirty="0">
                <a:solidFill>
                  <a:srgbClr val="3366FF"/>
                </a:solidFill>
                <a:latin typeface="+mn-ea"/>
                <a:ea typeface="+mn-ea"/>
              </a:rPr>
              <a:t> </a:t>
            </a:r>
            <a:r>
              <a:rPr lang="en-US" altLang="en-US" sz="1500" b="1" dirty="0">
                <a:solidFill>
                  <a:srgbClr val="006699"/>
                </a:solidFill>
                <a:latin typeface="+mn-ea"/>
                <a:ea typeface="+mn-ea"/>
              </a:rPr>
              <a:t>per</a:t>
            </a:r>
            <a:r>
              <a:rPr lang="en-US" altLang="en-US" sz="1500" b="1" dirty="0">
                <a:solidFill>
                  <a:srgbClr val="3366FF"/>
                </a:solidFill>
                <a:latin typeface="+mn-ea"/>
                <a:ea typeface="+mn-ea"/>
              </a:rPr>
              <a:t> </a:t>
            </a:r>
            <a:r>
              <a:rPr lang="en-US" altLang="en-US" sz="1500" b="1" dirty="0">
                <a:solidFill>
                  <a:srgbClr val="006699"/>
                </a:solidFill>
                <a:latin typeface="+mn-ea"/>
                <a:ea typeface="+mn-ea"/>
              </a:rPr>
              <a:t>day</a:t>
            </a:r>
            <a:r>
              <a:rPr lang="en-US" altLang="en-US" sz="1500" dirty="0">
                <a:latin typeface="+mn-ea"/>
                <a:ea typeface="+mn-ea"/>
              </a:rPr>
              <a:t> (</a:t>
            </a:r>
            <a:r>
              <a:rPr lang="en-US" altLang="en-US" sz="1500" b="1" dirty="0">
                <a:solidFill>
                  <a:srgbClr val="006699"/>
                </a:solidFill>
                <a:latin typeface="+mn-ea"/>
                <a:ea typeface="+mn-ea"/>
              </a:rPr>
              <a:t>DWPD</a:t>
            </a:r>
            <a:r>
              <a:rPr lang="en-US" altLang="en-US" sz="1500" dirty="0">
                <a:latin typeface="+mn-ea"/>
                <a:ea typeface="+mn-ea"/>
              </a:rPr>
              <a:t>).以每天驱动器写入次数 (DWPD) 衡量的使用寿命。</a:t>
            </a:r>
            <a:endParaRPr lang="en-US" altLang="en-US" sz="1500" dirty="0">
              <a:latin typeface="+mn-ea"/>
              <a:ea typeface="+mn-ea"/>
            </a:endParaRPr>
          </a:p>
          <a:p>
            <a:pPr lvl="2"/>
            <a:r>
              <a:rPr lang="en-US" altLang="en-US" sz="1500" dirty="0">
                <a:latin typeface="+mn-ea"/>
                <a:ea typeface="+mn-ea"/>
              </a:rPr>
              <a:t>A 1TB NAND drive with rating of 5DWPD is expected to have 5TB per day written within warrantee period without failing.额定值为 5DWPD 的 1TB NAND 驱动器预计在保修期内每天写入 5TB 且不会出现故障。</a:t>
            </a:r>
            <a:endParaRPr lang="en-US" altLang="en-US" sz="1500" dirty="0">
              <a:latin typeface="+mn-ea"/>
              <a:ea typeface="+mn-ea"/>
            </a:endParaRPr>
          </a:p>
        </p:txBody>
      </p:sp>
      <p:pic>
        <p:nvPicPr>
          <p:cNvPr id="19459"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37111" y="2480468"/>
            <a:ext cx="3105150" cy="189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noChangeArrowheads="1"/>
          </p:cNvSpPr>
          <p:nvPr>
            <p:ph type="title"/>
          </p:nvPr>
        </p:nvSpPr>
        <p:spPr>
          <a:xfrm>
            <a:off x="942932" y="232775"/>
            <a:ext cx="7628792" cy="576262"/>
          </a:xfrm>
        </p:spPr>
        <p:txBody>
          <a:bodyPr/>
          <a:lstStyle/>
          <a:p>
            <a:r>
              <a:rPr lang="en-US" altLang="en-US" sz="2400" dirty="0"/>
              <a:t>NAND Flash Controller Algorithms.NAND闪存控制器算法</a:t>
            </a:r>
            <a:endParaRPr lang="en-US" altLang="en-US" sz="2400" dirty="0"/>
          </a:p>
        </p:txBody>
      </p:sp>
      <p:sp>
        <p:nvSpPr>
          <p:cNvPr id="87042" name="Content Placeholder 2"/>
          <p:cNvSpPr>
            <a:spLocks noGrp="1" noChangeArrowheads="1"/>
          </p:cNvSpPr>
          <p:nvPr>
            <p:ph idx="1"/>
          </p:nvPr>
        </p:nvSpPr>
        <p:spPr>
          <a:xfrm>
            <a:off x="897065" y="1233488"/>
            <a:ext cx="7628792" cy="4530725"/>
          </a:xfrm>
        </p:spPr>
        <p:txBody>
          <a:bodyPr/>
          <a:lstStyle/>
          <a:p>
            <a:r>
              <a:rPr lang="en-US" altLang="en-US" sz="1700" dirty="0">
                <a:latin typeface="+mn-ea"/>
                <a:ea typeface="+mn-ea"/>
              </a:rPr>
              <a:t>With no overwrite, pages end up with mix of valid and invalid data.如果没有覆盖，页面最终会混合有效和无效数据。</a:t>
            </a:r>
            <a:endParaRPr lang="en-US" altLang="en-US" sz="1700" dirty="0">
              <a:latin typeface="+mn-ea"/>
              <a:ea typeface="+mn-ea"/>
            </a:endParaRPr>
          </a:p>
          <a:p>
            <a:r>
              <a:rPr lang="en-US" altLang="en-US" sz="1700" dirty="0">
                <a:latin typeface="+mn-ea"/>
                <a:ea typeface="+mn-ea"/>
              </a:rPr>
              <a:t>To track which logical blocks are valid, controller maintains </a:t>
            </a:r>
            <a:r>
              <a:rPr lang="en-US" altLang="en-US" sz="1700" b="1" dirty="0">
                <a:solidFill>
                  <a:srgbClr val="006699"/>
                </a:solidFill>
                <a:latin typeface="+mn-ea"/>
                <a:ea typeface="+mn-ea"/>
              </a:rPr>
              <a:t>flash</a:t>
            </a:r>
            <a:r>
              <a:rPr lang="en-US" altLang="en-US" sz="1700" b="1" dirty="0">
                <a:solidFill>
                  <a:srgbClr val="3366FF"/>
                </a:solidFill>
                <a:latin typeface="+mn-ea"/>
                <a:ea typeface="+mn-ea"/>
              </a:rPr>
              <a:t> </a:t>
            </a:r>
            <a:r>
              <a:rPr lang="en-US" altLang="en-US" sz="1700" b="1" dirty="0">
                <a:solidFill>
                  <a:srgbClr val="006699"/>
                </a:solidFill>
                <a:latin typeface="+mn-ea"/>
                <a:ea typeface="+mn-ea"/>
              </a:rPr>
              <a:t>translation</a:t>
            </a:r>
            <a:r>
              <a:rPr lang="en-US" altLang="en-US" sz="1700" b="1" dirty="0">
                <a:solidFill>
                  <a:srgbClr val="3366FF"/>
                </a:solidFill>
                <a:latin typeface="+mn-ea"/>
                <a:ea typeface="+mn-ea"/>
              </a:rPr>
              <a:t> </a:t>
            </a:r>
            <a:r>
              <a:rPr lang="en-US" altLang="en-US" sz="1700" b="1" dirty="0">
                <a:solidFill>
                  <a:srgbClr val="006699"/>
                </a:solidFill>
                <a:latin typeface="+mn-ea"/>
                <a:ea typeface="+mn-ea"/>
              </a:rPr>
              <a:t>layer</a:t>
            </a:r>
            <a:r>
              <a:rPr lang="en-US" altLang="en-US" sz="1700" dirty="0">
                <a:latin typeface="+mn-ea"/>
                <a:ea typeface="+mn-ea"/>
              </a:rPr>
              <a:t> (</a:t>
            </a:r>
            <a:r>
              <a:rPr lang="en-US" altLang="en-US" sz="1700" b="1" dirty="0">
                <a:solidFill>
                  <a:srgbClr val="006699"/>
                </a:solidFill>
                <a:latin typeface="+mn-ea"/>
                <a:ea typeface="+mn-ea"/>
              </a:rPr>
              <a:t>FTL</a:t>
            </a:r>
            <a:r>
              <a:rPr lang="en-US" altLang="en-US" sz="1700" dirty="0">
                <a:latin typeface="+mn-ea"/>
                <a:ea typeface="+mn-ea"/>
              </a:rPr>
              <a:t>) table.为了跟踪哪些逻辑块有效，控制器维护闪存转换层 (FTL) 表。</a:t>
            </a:r>
            <a:endParaRPr lang="en-US" altLang="en-US" sz="1700" dirty="0">
              <a:latin typeface="+mn-ea"/>
              <a:ea typeface="+mn-ea"/>
            </a:endParaRPr>
          </a:p>
          <a:p>
            <a:r>
              <a:rPr lang="en-US" altLang="en-US" sz="1700" dirty="0">
                <a:latin typeface="+mn-ea"/>
                <a:ea typeface="+mn-ea"/>
              </a:rPr>
              <a:t>Also implements </a:t>
            </a:r>
            <a:r>
              <a:rPr lang="en-US" altLang="en-US" sz="1700" b="1" dirty="0">
                <a:solidFill>
                  <a:srgbClr val="006699"/>
                </a:solidFill>
                <a:latin typeface="+mn-ea"/>
                <a:ea typeface="+mn-ea"/>
              </a:rPr>
              <a:t>garbage</a:t>
            </a:r>
            <a:r>
              <a:rPr lang="en-US" altLang="en-US" sz="1700" b="1" dirty="0">
                <a:solidFill>
                  <a:srgbClr val="3366FF"/>
                </a:solidFill>
                <a:latin typeface="+mn-ea"/>
                <a:ea typeface="+mn-ea"/>
              </a:rPr>
              <a:t> </a:t>
            </a:r>
            <a:r>
              <a:rPr lang="en-US" altLang="en-US" sz="1700" b="1" dirty="0">
                <a:solidFill>
                  <a:srgbClr val="006699"/>
                </a:solidFill>
                <a:latin typeface="+mn-ea"/>
                <a:ea typeface="+mn-ea"/>
              </a:rPr>
              <a:t>collection</a:t>
            </a:r>
            <a:r>
              <a:rPr lang="en-US" altLang="en-US" sz="1700" b="1" dirty="0">
                <a:solidFill>
                  <a:srgbClr val="3366FF"/>
                </a:solidFill>
                <a:latin typeface="+mn-ea"/>
                <a:ea typeface="+mn-ea"/>
              </a:rPr>
              <a:t> </a:t>
            </a:r>
            <a:r>
              <a:rPr lang="en-US" altLang="en-US" sz="1700" dirty="0">
                <a:latin typeface="+mn-ea"/>
                <a:ea typeface="+mn-ea"/>
              </a:rPr>
              <a:t>to free invalid page space.还实现垃圾收集以释放无效页面空间。</a:t>
            </a:r>
            <a:endParaRPr lang="en-US" altLang="en-US" sz="1700" dirty="0">
              <a:latin typeface="+mn-ea"/>
              <a:ea typeface="+mn-ea"/>
            </a:endParaRPr>
          </a:p>
          <a:p>
            <a:r>
              <a:rPr lang="en-US" altLang="en-US" sz="1700" dirty="0">
                <a:latin typeface="+mn-ea"/>
                <a:ea typeface="+mn-ea"/>
              </a:rPr>
              <a:t>Allocates </a:t>
            </a:r>
            <a:r>
              <a:rPr lang="en-US" altLang="en-US" sz="1700" b="1" dirty="0">
                <a:solidFill>
                  <a:srgbClr val="006699"/>
                </a:solidFill>
                <a:latin typeface="+mn-ea"/>
                <a:ea typeface="+mn-ea"/>
              </a:rPr>
              <a:t>overprovisioning</a:t>
            </a:r>
            <a:r>
              <a:rPr lang="en-US" altLang="en-US" sz="1700" dirty="0">
                <a:latin typeface="+mn-ea"/>
                <a:ea typeface="+mn-ea"/>
              </a:rPr>
              <a:t> to provide working space for GC.分配超额配置为 GC 提供工作空间。</a:t>
            </a:r>
            <a:endParaRPr lang="en-US" altLang="en-US" sz="1700" dirty="0">
              <a:latin typeface="+mn-ea"/>
              <a:ea typeface="+mn-ea"/>
            </a:endParaRPr>
          </a:p>
          <a:p>
            <a:r>
              <a:rPr lang="en-US" altLang="en-US" sz="1700" dirty="0">
                <a:latin typeface="+mn-ea"/>
                <a:ea typeface="+mn-ea"/>
              </a:rPr>
              <a:t>Each cell has lifespan, so </a:t>
            </a:r>
            <a:r>
              <a:rPr lang="en-US" altLang="en-US" sz="1700" b="1" dirty="0">
                <a:solidFill>
                  <a:srgbClr val="006699"/>
                </a:solidFill>
                <a:latin typeface="+mn-ea"/>
                <a:ea typeface="+mn-ea"/>
              </a:rPr>
              <a:t>wear</a:t>
            </a:r>
            <a:r>
              <a:rPr lang="en-US" altLang="en-US" sz="1700" b="1" dirty="0">
                <a:solidFill>
                  <a:srgbClr val="3366FF"/>
                </a:solidFill>
                <a:latin typeface="+mn-ea"/>
                <a:ea typeface="+mn-ea"/>
              </a:rPr>
              <a:t> </a:t>
            </a:r>
            <a:r>
              <a:rPr lang="en-US" altLang="en-US" sz="1700" b="1" dirty="0">
                <a:solidFill>
                  <a:srgbClr val="006699"/>
                </a:solidFill>
                <a:latin typeface="+mn-ea"/>
                <a:ea typeface="+mn-ea"/>
              </a:rPr>
              <a:t>leveling</a:t>
            </a:r>
            <a:r>
              <a:rPr lang="en-US" altLang="en-US" sz="1700" b="1" dirty="0">
                <a:solidFill>
                  <a:srgbClr val="3366FF"/>
                </a:solidFill>
                <a:latin typeface="+mn-ea"/>
                <a:ea typeface="+mn-ea"/>
              </a:rPr>
              <a:t> </a:t>
            </a:r>
            <a:r>
              <a:rPr lang="en-US" altLang="en-US" sz="1700" dirty="0">
                <a:latin typeface="+mn-ea"/>
                <a:ea typeface="+mn-ea"/>
              </a:rPr>
              <a:t>needed to write equally to all cells.每个单元都有使用寿命，因此需要均衡写入所有单元。</a:t>
            </a:r>
            <a:endParaRPr lang="en-US" altLang="en-US" sz="1700" dirty="0">
              <a:latin typeface="+mn-ea"/>
              <a:ea typeface="+mn-ea"/>
            </a:endParaRPr>
          </a:p>
        </p:txBody>
      </p:sp>
      <p:pic>
        <p:nvPicPr>
          <p:cNvPr id="87043"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88628" y="4572000"/>
            <a:ext cx="3446462"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4" name="TextBox 5"/>
          <p:cNvSpPr txBox="1">
            <a:spLocks noChangeArrowheads="1"/>
          </p:cNvSpPr>
          <p:nvPr/>
        </p:nvSpPr>
        <p:spPr bwMode="auto">
          <a:xfrm>
            <a:off x="2473325" y="6302058"/>
            <a:ext cx="6159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a:t>NAND block with valid and invalid pages</a:t>
            </a:r>
            <a:endParaRPr lang="en-US"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a:xfrm>
            <a:off x="872053" y="248303"/>
            <a:ext cx="7404197" cy="576263"/>
          </a:xfrm>
        </p:spPr>
        <p:txBody>
          <a:bodyPr/>
          <a:lstStyle/>
          <a:p>
            <a:pPr eaLnBrk="1" hangingPunct="1"/>
            <a:r>
              <a:rPr lang="en-US" altLang="en-US" dirty="0"/>
              <a:t>Volatile Memory易失性内存</a:t>
            </a:r>
            <a:endParaRPr lang="en-US" altLang="en-US" dirty="0"/>
          </a:p>
        </p:txBody>
      </p:sp>
      <p:sp>
        <p:nvSpPr>
          <p:cNvPr id="20482" name="Rectangle 3"/>
          <p:cNvSpPr>
            <a:spLocks noGrp="1" noChangeArrowheads="1"/>
          </p:cNvSpPr>
          <p:nvPr>
            <p:ph type="body" idx="1"/>
          </p:nvPr>
        </p:nvSpPr>
        <p:spPr>
          <a:xfrm>
            <a:off x="885049" y="1096963"/>
            <a:ext cx="7615139" cy="453072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500" dirty="0">
                <a:latin typeface="+mn-ea"/>
                <a:ea typeface="+mn-ea"/>
              </a:rPr>
              <a:t>DRAM frequently used as mass-storage device.DRAM 经常用作大容量存储设备。</a:t>
            </a:r>
            <a:endParaRPr lang="en-US" altLang="en-US" sz="1500" dirty="0">
              <a:latin typeface="+mn-ea"/>
              <a:ea typeface="+mn-ea"/>
            </a:endParaRPr>
          </a:p>
          <a:p>
            <a:pPr lvl="1"/>
            <a:r>
              <a:rPr lang="en-US" altLang="en-US" sz="1500" dirty="0">
                <a:latin typeface="+mn-ea"/>
                <a:ea typeface="+mn-ea"/>
              </a:rPr>
              <a:t>Not technically secondary storage because volatile, but can have file systems, be used like very fast secondary storage.从技术上讲，不是辅助存储，因为它是易失的，但可以使用文件系统，就像使用非常快速的辅助存储一样。</a:t>
            </a:r>
            <a:endParaRPr lang="en-US" altLang="en-US" sz="1500" dirty="0">
              <a:latin typeface="+mn-ea"/>
              <a:ea typeface="+mn-ea"/>
            </a:endParaRPr>
          </a:p>
          <a:p>
            <a:r>
              <a:rPr lang="en-US" altLang="en-US" sz="1500" b="1" dirty="0">
                <a:solidFill>
                  <a:srgbClr val="006699"/>
                </a:solidFill>
                <a:latin typeface="+mn-ea"/>
                <a:ea typeface="+mn-ea"/>
              </a:rPr>
              <a:t>RAM</a:t>
            </a:r>
            <a:r>
              <a:rPr lang="en-US" altLang="en-US" sz="1500" b="1" dirty="0">
                <a:solidFill>
                  <a:srgbClr val="3366FF"/>
                </a:solidFill>
                <a:latin typeface="+mn-ea"/>
                <a:ea typeface="+mn-ea"/>
              </a:rPr>
              <a:t> </a:t>
            </a:r>
            <a:r>
              <a:rPr lang="en-US" altLang="en-US" sz="1500" b="1" dirty="0">
                <a:solidFill>
                  <a:srgbClr val="006699"/>
                </a:solidFill>
                <a:latin typeface="+mn-ea"/>
                <a:ea typeface="+mn-ea"/>
              </a:rPr>
              <a:t>drives</a:t>
            </a:r>
            <a:r>
              <a:rPr lang="en-US" altLang="en-US" sz="1500" b="1" dirty="0">
                <a:solidFill>
                  <a:srgbClr val="3366FF"/>
                </a:solidFill>
                <a:latin typeface="+mn-ea"/>
                <a:ea typeface="+mn-ea"/>
              </a:rPr>
              <a:t> </a:t>
            </a:r>
            <a:r>
              <a:rPr lang="en-US" altLang="en-US" sz="1500" dirty="0">
                <a:latin typeface="+mn-ea"/>
                <a:ea typeface="+mn-ea"/>
              </a:rPr>
              <a:t>(with many names, including RAM disks) present as raw block devices, commonly file system formatted.RAM驱动器（具有许多名称，包括RAM磁盘）作为原始块设备显示，通常是文件系统格式。</a:t>
            </a:r>
            <a:endParaRPr lang="en-US" altLang="en-US" sz="1500" dirty="0">
              <a:latin typeface="+mn-ea"/>
              <a:ea typeface="+mn-ea"/>
            </a:endParaRPr>
          </a:p>
          <a:p>
            <a:r>
              <a:rPr lang="en-US" altLang="en-US" sz="1500" dirty="0">
                <a:latin typeface="+mn-ea"/>
                <a:ea typeface="+mn-ea"/>
              </a:rPr>
              <a:t>Computers have buffering, caching via RAM, so why RAM drives?计算机具有缓冲、通过 RAM 缓存，那么为什么要使用 RAM 驱动器呢？</a:t>
            </a:r>
            <a:endParaRPr lang="en-US" altLang="en-US" sz="1500" dirty="0">
              <a:latin typeface="+mn-ea"/>
              <a:ea typeface="+mn-ea"/>
            </a:endParaRPr>
          </a:p>
          <a:p>
            <a:pPr lvl="1"/>
            <a:r>
              <a:rPr lang="en-US" altLang="en-US" sz="1500" dirty="0">
                <a:latin typeface="+mn-ea"/>
                <a:ea typeface="+mn-ea"/>
              </a:rPr>
              <a:t>Caches / buffers allocated / managed by programmer, operating system, hardware.由程序员、操作系统、硬件分配/管理的缓存/缓冲区。</a:t>
            </a:r>
            <a:endParaRPr lang="en-US" altLang="en-US" sz="1500" dirty="0">
              <a:latin typeface="+mn-ea"/>
              <a:ea typeface="+mn-ea"/>
            </a:endParaRPr>
          </a:p>
          <a:p>
            <a:pPr lvl="1"/>
            <a:r>
              <a:rPr lang="en-US" altLang="en-US" sz="1500" dirty="0">
                <a:latin typeface="+mn-ea"/>
                <a:ea typeface="+mn-ea"/>
              </a:rPr>
              <a:t>RAM drives under user control.RAM驱动器受用户控制。</a:t>
            </a:r>
            <a:endParaRPr lang="en-US" altLang="en-US" sz="1500" dirty="0">
              <a:latin typeface="+mn-ea"/>
              <a:ea typeface="+mn-ea"/>
            </a:endParaRPr>
          </a:p>
          <a:p>
            <a:pPr lvl="1"/>
            <a:r>
              <a:rPr lang="en-US" altLang="en-US" sz="1500" dirty="0">
                <a:latin typeface="+mn-ea"/>
                <a:ea typeface="+mn-ea"/>
              </a:rPr>
              <a:t>Found in all major operating systems.在所有主要操作系统中都可以找到。</a:t>
            </a:r>
            <a:endParaRPr lang="en-US" altLang="en-US" sz="1500" dirty="0">
              <a:latin typeface="+mn-ea"/>
              <a:ea typeface="+mn-ea"/>
            </a:endParaRPr>
          </a:p>
          <a:p>
            <a:pPr lvl="2"/>
            <a:r>
              <a:rPr lang="en-US" altLang="en-US" sz="1500" dirty="0">
                <a:latin typeface="+mn-ea"/>
                <a:ea typeface="+mn-ea"/>
              </a:rPr>
              <a:t>Linux </a:t>
            </a:r>
            <a:r>
              <a:rPr lang="en-US" altLang="en-US" sz="1500" dirty="0">
                <a:latin typeface="+mn-ea"/>
                <a:ea typeface="+mn-ea"/>
                <a:cs typeface="Courier New" panose="02070309020205020404" pitchFamily="49" charset="0"/>
              </a:rPr>
              <a:t>/dev/ram</a:t>
            </a:r>
            <a:r>
              <a:rPr lang="en-US" altLang="en-US" sz="1500" dirty="0">
                <a:latin typeface="+mn-ea"/>
                <a:ea typeface="+mn-ea"/>
              </a:rPr>
              <a:t>, macOS </a:t>
            </a:r>
            <a:r>
              <a:rPr lang="en-US" altLang="en-US" sz="1500" dirty="0" err="1">
                <a:latin typeface="+mn-ea"/>
                <a:ea typeface="+mn-ea"/>
                <a:cs typeface="Courier New" panose="02070309020205020404" pitchFamily="49" charset="0"/>
              </a:rPr>
              <a:t>diskutil</a:t>
            </a:r>
            <a:r>
              <a:rPr lang="en-US" altLang="en-US" sz="1500" dirty="0">
                <a:latin typeface="+mn-ea"/>
                <a:ea typeface="+mn-ea"/>
              </a:rPr>
              <a:t> to create them, Linux </a:t>
            </a:r>
            <a:r>
              <a:rPr lang="en-US" altLang="en-US" sz="1500" dirty="0">
                <a:latin typeface="+mn-ea"/>
                <a:ea typeface="+mn-ea"/>
                <a:cs typeface="Courier New" panose="02070309020205020404" pitchFamily="49" charset="0"/>
              </a:rPr>
              <a:t>/</a:t>
            </a:r>
            <a:r>
              <a:rPr lang="en-US" altLang="en-US" sz="1500" dirty="0" err="1">
                <a:latin typeface="+mn-ea"/>
                <a:ea typeface="+mn-ea"/>
                <a:cs typeface="Courier New" panose="02070309020205020404" pitchFamily="49" charset="0"/>
              </a:rPr>
              <a:t>tmp</a:t>
            </a:r>
            <a:r>
              <a:rPr lang="en-US" altLang="en-US" sz="1500" dirty="0">
                <a:latin typeface="+mn-ea"/>
                <a:ea typeface="+mn-ea"/>
                <a:cs typeface="Courier New" panose="02070309020205020404" pitchFamily="49" charset="0"/>
              </a:rPr>
              <a:t> </a:t>
            </a:r>
            <a:r>
              <a:rPr lang="en-US" altLang="en-US" sz="1500" dirty="0">
                <a:latin typeface="+mn-ea"/>
                <a:ea typeface="+mn-ea"/>
              </a:rPr>
              <a:t>of file system type </a:t>
            </a:r>
            <a:r>
              <a:rPr lang="en-US" altLang="en-US" sz="1500" dirty="0" err="1">
                <a:latin typeface="+mn-ea"/>
                <a:ea typeface="+mn-ea"/>
                <a:cs typeface="Courier New" panose="02070309020205020404" pitchFamily="49" charset="0"/>
              </a:rPr>
              <a:t>tmpfs.Linux /dev/ram，macOS diskutil创建它们，Linux /tmp 文件系统类型为 tmpfs。</a:t>
            </a:r>
            <a:endParaRPr lang="en-US" altLang="en-US" sz="1500" dirty="0" err="1">
              <a:latin typeface="+mn-ea"/>
              <a:ea typeface="+mn-ea"/>
              <a:cs typeface="Courier New" panose="02070309020205020404" pitchFamily="49" charset="0"/>
            </a:endParaRPr>
          </a:p>
          <a:p>
            <a:r>
              <a:rPr lang="en-US" altLang="en-US" sz="1500" dirty="0">
                <a:latin typeface="+mn-ea"/>
                <a:ea typeface="+mn-ea"/>
              </a:rPr>
              <a:t>Used as high speed temporary storage.用作高速临时存储。</a:t>
            </a:r>
            <a:endParaRPr lang="en-US" altLang="en-US" sz="1500" dirty="0">
              <a:latin typeface="+mn-ea"/>
              <a:ea typeface="+mn-ea"/>
            </a:endParaRPr>
          </a:p>
          <a:p>
            <a:pPr lvl="1"/>
            <a:r>
              <a:rPr lang="en-US" altLang="en-US" sz="1500" dirty="0">
                <a:latin typeface="+mn-ea"/>
                <a:ea typeface="+mn-ea"/>
              </a:rPr>
              <a:t>Programs could share bulk date, quickly, by reading/writing to RAM drive.程序可以通过读取/写入 RAM 驱动器快速共享批量数据</a:t>
            </a:r>
            <a:endParaRPr lang="en-US" altLang="en-US" sz="1400" dirty="0">
              <a:latin typeface="+mn-ea"/>
              <a:ea typeface="+mn-ea"/>
            </a:endParaRPr>
          </a:p>
          <a:p>
            <a:endParaRPr lang="en-US"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a:xfrm>
            <a:off x="844062" y="238972"/>
            <a:ext cx="7637462" cy="576263"/>
          </a:xfrm>
        </p:spPr>
        <p:txBody>
          <a:bodyPr/>
          <a:lstStyle/>
          <a:p>
            <a:pPr eaLnBrk="1" hangingPunct="1"/>
            <a:r>
              <a:rPr lang="en-US" altLang="en-US" dirty="0"/>
              <a:t>Magnetic Tape磁带</a:t>
            </a:r>
            <a:endParaRPr lang="en-US" altLang="en-US" dirty="0"/>
          </a:p>
        </p:txBody>
      </p:sp>
      <p:pic>
        <p:nvPicPr>
          <p:cNvPr id="225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19300" y="1042988"/>
            <a:ext cx="5487988" cy="529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a:xfrm>
            <a:off x="802237" y="248885"/>
            <a:ext cx="7781925" cy="576263"/>
          </a:xfrm>
        </p:spPr>
        <p:txBody>
          <a:bodyPr/>
          <a:lstStyle/>
          <a:p>
            <a:pPr eaLnBrk="1" hangingPunct="1"/>
            <a:r>
              <a:rPr lang="en-US" altLang="en-US" dirty="0"/>
              <a:t>Disk Structure磁盘结构</a:t>
            </a:r>
            <a:endParaRPr lang="en-US" altLang="en-US" dirty="0"/>
          </a:p>
        </p:txBody>
      </p:sp>
      <p:sp>
        <p:nvSpPr>
          <p:cNvPr id="24578" name="Rectangle 3"/>
          <p:cNvSpPr>
            <a:spLocks noGrp="1" noChangeArrowheads="1"/>
          </p:cNvSpPr>
          <p:nvPr>
            <p:ph type="body" idx="1"/>
          </p:nvPr>
        </p:nvSpPr>
        <p:spPr>
          <a:xfrm>
            <a:off x="880092" y="1203649"/>
            <a:ext cx="7704069" cy="4397051"/>
          </a:xfrm>
        </p:spPr>
        <p:txBody>
          <a:bodyPr/>
          <a:lstStyle/>
          <a:p>
            <a:r>
              <a:rPr lang="en-US" altLang="en-US" sz="1700" dirty="0">
                <a:latin typeface="+mn-ea"/>
                <a:ea typeface="+mn-ea"/>
              </a:rPr>
              <a:t>Disk drives are addressed as large 1-dimensional arrays of </a:t>
            </a:r>
            <a:r>
              <a:rPr lang="en-US" altLang="en-US" sz="1700" b="1" dirty="0">
                <a:solidFill>
                  <a:srgbClr val="006699"/>
                </a:solidFill>
                <a:latin typeface="+mn-ea"/>
                <a:ea typeface="+mn-ea"/>
              </a:rPr>
              <a:t>logical</a:t>
            </a:r>
            <a:r>
              <a:rPr lang="en-US" altLang="en-US" sz="1700" b="1" dirty="0">
                <a:solidFill>
                  <a:srgbClr val="3366FF"/>
                </a:solidFill>
                <a:latin typeface="+mn-ea"/>
                <a:ea typeface="+mn-ea"/>
              </a:rPr>
              <a:t> </a:t>
            </a:r>
            <a:r>
              <a:rPr lang="en-US" altLang="en-US" sz="1700" b="1" dirty="0">
                <a:solidFill>
                  <a:srgbClr val="006699"/>
                </a:solidFill>
                <a:latin typeface="+mn-ea"/>
                <a:ea typeface="+mn-ea"/>
              </a:rPr>
              <a:t>blocks</a:t>
            </a:r>
            <a:r>
              <a:rPr lang="en-US" altLang="en-US" sz="1700" dirty="0">
                <a:latin typeface="+mn-ea"/>
                <a:ea typeface="+mn-ea"/>
              </a:rPr>
              <a:t>, where the logical block is the smallest unit of transfer.磁盘驱动器被寻址为大型一维逻辑块阵列，其中逻辑块是最小的传输单元。</a:t>
            </a:r>
            <a:endParaRPr lang="en-US" altLang="en-US" sz="1700" dirty="0">
              <a:latin typeface="+mn-ea"/>
              <a:ea typeface="+mn-ea"/>
            </a:endParaRPr>
          </a:p>
          <a:p>
            <a:pPr lvl="1"/>
            <a:r>
              <a:rPr lang="en-US" altLang="en-US" sz="1700" dirty="0">
                <a:latin typeface="+mn-ea"/>
                <a:ea typeface="+mn-ea"/>
              </a:rPr>
              <a:t>Low-level formatting creates </a:t>
            </a:r>
            <a:r>
              <a:rPr lang="en-US" altLang="en-US" sz="1700" b="1" dirty="0">
                <a:solidFill>
                  <a:srgbClr val="006699"/>
                </a:solidFill>
                <a:latin typeface="+mn-ea"/>
                <a:ea typeface="+mn-ea"/>
              </a:rPr>
              <a:t>logical</a:t>
            </a:r>
            <a:r>
              <a:rPr lang="en-US" altLang="en-US" sz="1700" b="1" dirty="0">
                <a:solidFill>
                  <a:srgbClr val="3366FF"/>
                </a:solidFill>
                <a:latin typeface="+mn-ea"/>
                <a:ea typeface="+mn-ea"/>
              </a:rPr>
              <a:t> </a:t>
            </a:r>
            <a:r>
              <a:rPr lang="en-US" altLang="en-US" sz="1700" b="1" dirty="0">
                <a:solidFill>
                  <a:srgbClr val="006699"/>
                </a:solidFill>
                <a:latin typeface="+mn-ea"/>
                <a:ea typeface="+mn-ea"/>
              </a:rPr>
              <a:t>blocks</a:t>
            </a:r>
            <a:r>
              <a:rPr lang="en-US" altLang="en-US" sz="1700" b="1" dirty="0">
                <a:solidFill>
                  <a:srgbClr val="3366FF"/>
                </a:solidFill>
                <a:latin typeface="+mn-ea"/>
                <a:ea typeface="+mn-ea"/>
              </a:rPr>
              <a:t> </a:t>
            </a:r>
            <a:r>
              <a:rPr lang="en-US" altLang="en-US" sz="1700" dirty="0">
                <a:latin typeface="+mn-ea"/>
                <a:ea typeface="+mn-ea"/>
              </a:rPr>
              <a:t>on physical media.低级格式化在物理介质上创建逻辑块。</a:t>
            </a:r>
            <a:endParaRPr lang="en-US" altLang="en-US" sz="1700" dirty="0">
              <a:latin typeface="+mn-ea"/>
              <a:ea typeface="+mn-ea"/>
            </a:endParaRPr>
          </a:p>
          <a:p>
            <a:r>
              <a:rPr lang="en-US" altLang="en-US" sz="1700" dirty="0">
                <a:latin typeface="+mn-ea"/>
                <a:ea typeface="+mn-ea"/>
              </a:rPr>
              <a:t>The 1-dimensional array of logical blocks is mapped into the sectors of the disk sequentially.逻辑块的一维数组按顺序映射到磁盘的扇区中。</a:t>
            </a:r>
            <a:endParaRPr lang="en-US" altLang="en-US" sz="1700" dirty="0">
              <a:latin typeface="+mn-ea"/>
              <a:ea typeface="+mn-ea"/>
            </a:endParaRPr>
          </a:p>
          <a:p>
            <a:pPr lvl="1"/>
            <a:r>
              <a:rPr lang="en-US" altLang="en-US" sz="1700" dirty="0">
                <a:latin typeface="+mn-ea"/>
                <a:ea typeface="+mn-ea"/>
              </a:rPr>
              <a:t>Sector 0 is the first sector of the first track on the outermost cylinder.扇区 0 是最外柱面第一个磁道的第一个扇区。</a:t>
            </a:r>
            <a:endParaRPr lang="en-US" altLang="en-US" sz="1700" dirty="0">
              <a:latin typeface="+mn-ea"/>
              <a:ea typeface="+mn-ea"/>
            </a:endParaRPr>
          </a:p>
          <a:p>
            <a:pPr lvl="1"/>
            <a:r>
              <a:rPr lang="en-US" altLang="en-US" sz="1700" dirty="0">
                <a:latin typeface="+mn-ea"/>
                <a:ea typeface="+mn-ea"/>
              </a:rPr>
              <a:t>Mapping proceeds in order through that track, then the rest of the tracks in that cylinder, and then through the rest of the cylinders from outermost to innermost.映射按顺序通过该磁道，然后是该柱面中的其余磁道，然后是从最外到最内的其余柱面。</a:t>
            </a:r>
            <a:endParaRPr lang="en-US" altLang="en-US" sz="1700" dirty="0">
              <a:latin typeface="+mn-ea"/>
              <a:ea typeface="+mn-ea"/>
            </a:endParaRPr>
          </a:p>
          <a:p>
            <a:pPr lvl="1"/>
            <a:r>
              <a:rPr lang="en-US" altLang="en-US" sz="1700" dirty="0">
                <a:latin typeface="+mn-ea"/>
                <a:ea typeface="+mn-ea"/>
              </a:rPr>
              <a:t>Logical to physical address should be easy.逻辑到物理地址应该很容易</a:t>
            </a:r>
            <a:endParaRPr lang="en-US" altLang="en-US" sz="1700" dirty="0">
              <a:latin typeface="+mn-ea"/>
              <a:ea typeface="+mn-ea"/>
            </a:endParaRPr>
          </a:p>
          <a:p>
            <a:pPr lvl="2"/>
            <a:r>
              <a:rPr lang="en-US" altLang="en-US" sz="1700" dirty="0">
                <a:latin typeface="+mn-ea"/>
                <a:ea typeface="+mn-ea"/>
              </a:rPr>
              <a:t>Except for bad sectors.坏道除外。</a:t>
            </a:r>
            <a:endParaRPr lang="en-US" altLang="en-US" sz="1700" dirty="0">
              <a:latin typeface="+mn-ea"/>
              <a:ea typeface="+mn-ea"/>
            </a:endParaRPr>
          </a:p>
          <a:p>
            <a:pPr lvl="2"/>
            <a:r>
              <a:rPr lang="en-US" altLang="en-US" sz="1700" dirty="0">
                <a:latin typeface="+mn-ea"/>
                <a:ea typeface="+mn-ea"/>
              </a:rPr>
              <a:t>Non-constant # of sectors per track via constant angular velocity.通过恒定角速度，每个磁道的扇区数不固定。</a:t>
            </a:r>
            <a:endParaRPr lang="en-US" altLang="en-US" sz="1700" dirty="0">
              <a:latin typeface="+mn-ea"/>
              <a:ea typeface="+mn-ea"/>
            </a:endParaRPr>
          </a:p>
          <a:p>
            <a:endParaRPr lang="en-US" altLang="en-US" sz="1700" dirty="0"/>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a:xfrm>
            <a:off x="829839" y="239554"/>
            <a:ext cx="7800975" cy="576263"/>
          </a:xfrm>
        </p:spPr>
        <p:txBody>
          <a:bodyPr/>
          <a:lstStyle/>
          <a:p>
            <a:pPr eaLnBrk="1" hangingPunct="1"/>
            <a:r>
              <a:rPr lang="en-US" altLang="en-US" dirty="0"/>
              <a:t>Disk Attachment磁盘附件</a:t>
            </a:r>
            <a:endParaRPr lang="en-US" altLang="en-US" dirty="0"/>
          </a:p>
        </p:txBody>
      </p:sp>
      <p:sp>
        <p:nvSpPr>
          <p:cNvPr id="26626" name="Rectangle 3"/>
          <p:cNvSpPr>
            <a:spLocks noGrp="1" noChangeArrowheads="1"/>
          </p:cNvSpPr>
          <p:nvPr>
            <p:ph type="body" idx="1"/>
          </p:nvPr>
        </p:nvSpPr>
        <p:spPr>
          <a:xfrm>
            <a:off x="877079" y="1080118"/>
            <a:ext cx="7781727" cy="4800600"/>
          </a:xfrm>
        </p:spPr>
        <p:txBody>
          <a:bodyPr/>
          <a:lstStyle/>
          <a:p>
            <a:r>
              <a:rPr lang="en-US" altLang="en-US" sz="1400" dirty="0">
                <a:latin typeface="+mn-ea"/>
                <a:ea typeface="+mn-ea"/>
              </a:rPr>
              <a:t>Host-attached storage accessed through I/O ports talking to </a:t>
            </a:r>
            <a:r>
              <a:rPr lang="en-US" altLang="en-US" sz="1400" b="1" dirty="0">
                <a:solidFill>
                  <a:srgbClr val="006699"/>
                </a:solidFill>
                <a:latin typeface="+mn-ea"/>
                <a:ea typeface="+mn-ea"/>
              </a:rPr>
              <a:t>I/O</a:t>
            </a:r>
            <a:r>
              <a:rPr lang="en-US" altLang="en-US" sz="1400" b="1" dirty="0">
                <a:solidFill>
                  <a:srgbClr val="3366FF"/>
                </a:solidFill>
                <a:latin typeface="+mn-ea"/>
                <a:ea typeface="+mn-ea"/>
              </a:rPr>
              <a:t> </a:t>
            </a:r>
            <a:r>
              <a:rPr lang="en-US" altLang="en-US" sz="1400" b="1" dirty="0">
                <a:solidFill>
                  <a:srgbClr val="006699"/>
                </a:solidFill>
                <a:latin typeface="+mn-ea"/>
                <a:ea typeface="+mn-ea"/>
              </a:rPr>
              <a:t>busses.</a:t>
            </a:r>
            <a:r>
              <a:rPr lang="en-US" altLang="en-US" sz="1400" dirty="0">
                <a:solidFill>
                  <a:schemeClr val="tx1"/>
                </a:solidFill>
                <a:latin typeface="+mn-ea"/>
                <a:ea typeface="+mn-ea"/>
              </a:rPr>
              <a:t>通过与 I/O 总线通信的 I/O 端口访问的主机附加存储。</a:t>
            </a:r>
            <a:endParaRPr lang="en-US" altLang="en-US" sz="1400" dirty="0">
              <a:solidFill>
                <a:schemeClr val="tx1"/>
              </a:solidFill>
              <a:latin typeface="+mn-ea"/>
              <a:ea typeface="+mn-ea"/>
            </a:endParaRPr>
          </a:p>
          <a:p>
            <a:r>
              <a:rPr lang="en-US" altLang="en-US" sz="1400" dirty="0">
                <a:latin typeface="+mn-ea"/>
                <a:ea typeface="+mn-ea"/>
              </a:rPr>
              <a:t>Several busses available, including </a:t>
            </a:r>
            <a:r>
              <a:rPr lang="en-US" altLang="en-US" sz="1400" b="1" dirty="0">
                <a:solidFill>
                  <a:srgbClr val="006699"/>
                </a:solidFill>
                <a:latin typeface="+mn-ea"/>
                <a:ea typeface="+mn-ea"/>
              </a:rPr>
              <a:t>advanced</a:t>
            </a:r>
            <a:r>
              <a:rPr lang="en-US" altLang="en-US" sz="1400" b="1" dirty="0">
                <a:solidFill>
                  <a:srgbClr val="3366FF"/>
                </a:solidFill>
                <a:latin typeface="+mn-ea"/>
                <a:ea typeface="+mn-ea"/>
              </a:rPr>
              <a:t> </a:t>
            </a:r>
            <a:r>
              <a:rPr lang="en-US" altLang="en-US" sz="1400" b="1" dirty="0">
                <a:solidFill>
                  <a:srgbClr val="006699"/>
                </a:solidFill>
                <a:latin typeface="+mn-ea"/>
                <a:ea typeface="+mn-ea"/>
              </a:rPr>
              <a:t>technology</a:t>
            </a:r>
            <a:r>
              <a:rPr lang="en-US" altLang="en-US" sz="1400" b="1" dirty="0">
                <a:solidFill>
                  <a:srgbClr val="3366FF"/>
                </a:solidFill>
                <a:latin typeface="+mn-ea"/>
                <a:ea typeface="+mn-ea"/>
              </a:rPr>
              <a:t> </a:t>
            </a:r>
            <a:r>
              <a:rPr lang="en-US" altLang="en-US" sz="1400" b="1" dirty="0">
                <a:solidFill>
                  <a:srgbClr val="006699"/>
                </a:solidFill>
                <a:latin typeface="+mn-ea"/>
                <a:ea typeface="+mn-ea"/>
              </a:rPr>
              <a:t>attachment</a:t>
            </a:r>
            <a:r>
              <a:rPr lang="en-US" altLang="en-US" sz="1400" dirty="0">
                <a:latin typeface="+mn-ea"/>
                <a:ea typeface="+mn-ea"/>
              </a:rPr>
              <a:t> (</a:t>
            </a:r>
            <a:r>
              <a:rPr lang="en-US" altLang="en-US" sz="1400" b="1" dirty="0">
                <a:solidFill>
                  <a:srgbClr val="006699"/>
                </a:solidFill>
                <a:latin typeface="+mn-ea"/>
                <a:ea typeface="+mn-ea"/>
              </a:rPr>
              <a:t>ATA</a:t>
            </a:r>
            <a:r>
              <a:rPr lang="en-US" altLang="en-US" sz="1400" dirty="0">
                <a:latin typeface="+mn-ea"/>
                <a:ea typeface="+mn-ea"/>
              </a:rPr>
              <a:t>), </a:t>
            </a:r>
            <a:r>
              <a:rPr lang="en-US" altLang="en-US" sz="1400" b="1" dirty="0">
                <a:solidFill>
                  <a:srgbClr val="006699"/>
                </a:solidFill>
                <a:latin typeface="+mn-ea"/>
                <a:ea typeface="+mn-ea"/>
              </a:rPr>
              <a:t>serial</a:t>
            </a:r>
            <a:r>
              <a:rPr lang="en-US" altLang="en-US" sz="1400" b="1" dirty="0">
                <a:solidFill>
                  <a:srgbClr val="3366FF"/>
                </a:solidFill>
                <a:latin typeface="+mn-ea"/>
                <a:ea typeface="+mn-ea"/>
              </a:rPr>
              <a:t> </a:t>
            </a:r>
            <a:r>
              <a:rPr lang="en-US" altLang="en-US" sz="1400" b="1" dirty="0">
                <a:solidFill>
                  <a:srgbClr val="006699"/>
                </a:solidFill>
                <a:latin typeface="+mn-ea"/>
                <a:ea typeface="+mn-ea"/>
              </a:rPr>
              <a:t>ATA</a:t>
            </a:r>
            <a:r>
              <a:rPr lang="en-US" altLang="en-US" sz="1400" b="1" dirty="0">
                <a:solidFill>
                  <a:srgbClr val="3366FF"/>
                </a:solidFill>
                <a:latin typeface="+mn-ea"/>
                <a:ea typeface="+mn-ea"/>
              </a:rPr>
              <a:t> </a:t>
            </a:r>
            <a:r>
              <a:rPr lang="en-US" altLang="en-US" sz="1400" dirty="0">
                <a:latin typeface="+mn-ea"/>
                <a:ea typeface="+mn-ea"/>
              </a:rPr>
              <a:t>(</a:t>
            </a:r>
            <a:r>
              <a:rPr lang="en-US" altLang="en-US" sz="1400" b="1" dirty="0">
                <a:solidFill>
                  <a:srgbClr val="006699"/>
                </a:solidFill>
                <a:latin typeface="+mn-ea"/>
                <a:ea typeface="+mn-ea"/>
              </a:rPr>
              <a:t>SATA</a:t>
            </a:r>
            <a:r>
              <a:rPr lang="en-US" altLang="en-US" sz="1400" dirty="0">
                <a:latin typeface="+mn-ea"/>
                <a:ea typeface="+mn-ea"/>
              </a:rPr>
              <a:t>), </a:t>
            </a:r>
            <a:r>
              <a:rPr lang="en-US" altLang="en-US" sz="1400" b="1" dirty="0" err="1">
                <a:solidFill>
                  <a:srgbClr val="006699"/>
                </a:solidFill>
                <a:latin typeface="+mn-ea"/>
                <a:ea typeface="+mn-ea"/>
              </a:rPr>
              <a:t>eSATA</a:t>
            </a:r>
            <a:r>
              <a:rPr lang="en-US" altLang="en-US" sz="1400" dirty="0">
                <a:latin typeface="+mn-ea"/>
                <a:ea typeface="+mn-ea"/>
              </a:rPr>
              <a:t>, </a:t>
            </a:r>
            <a:r>
              <a:rPr lang="en-US" altLang="en-US" sz="1400" b="1" dirty="0">
                <a:solidFill>
                  <a:srgbClr val="006699"/>
                </a:solidFill>
                <a:latin typeface="+mn-ea"/>
                <a:ea typeface="+mn-ea"/>
              </a:rPr>
              <a:t>serial</a:t>
            </a:r>
            <a:r>
              <a:rPr lang="en-US" altLang="en-US" sz="1400" b="1" dirty="0">
                <a:solidFill>
                  <a:srgbClr val="3366FF"/>
                </a:solidFill>
                <a:latin typeface="+mn-ea"/>
                <a:ea typeface="+mn-ea"/>
              </a:rPr>
              <a:t> </a:t>
            </a:r>
            <a:r>
              <a:rPr lang="en-US" altLang="en-US" sz="1400" b="1" dirty="0">
                <a:solidFill>
                  <a:srgbClr val="006699"/>
                </a:solidFill>
                <a:latin typeface="+mn-ea"/>
                <a:ea typeface="+mn-ea"/>
              </a:rPr>
              <a:t>attached</a:t>
            </a:r>
            <a:r>
              <a:rPr lang="en-US" altLang="en-US" sz="1400" b="1" dirty="0">
                <a:solidFill>
                  <a:srgbClr val="3366FF"/>
                </a:solidFill>
                <a:latin typeface="+mn-ea"/>
                <a:ea typeface="+mn-ea"/>
              </a:rPr>
              <a:t> </a:t>
            </a:r>
            <a:r>
              <a:rPr lang="en-US" altLang="en-US" sz="1400" b="1" dirty="0">
                <a:solidFill>
                  <a:srgbClr val="006699"/>
                </a:solidFill>
                <a:latin typeface="+mn-ea"/>
                <a:ea typeface="+mn-ea"/>
              </a:rPr>
              <a:t>SCSI</a:t>
            </a:r>
            <a:r>
              <a:rPr lang="en-US" altLang="en-US" sz="1400" dirty="0">
                <a:latin typeface="+mn-ea"/>
                <a:ea typeface="+mn-ea"/>
              </a:rPr>
              <a:t> (</a:t>
            </a:r>
            <a:r>
              <a:rPr lang="en-US" altLang="en-US" sz="1400" b="1" dirty="0">
                <a:solidFill>
                  <a:srgbClr val="006699"/>
                </a:solidFill>
                <a:latin typeface="+mn-ea"/>
                <a:ea typeface="+mn-ea"/>
              </a:rPr>
              <a:t>SAS</a:t>
            </a:r>
            <a:r>
              <a:rPr lang="en-US" altLang="en-US" sz="1400" dirty="0">
                <a:latin typeface="+mn-ea"/>
                <a:ea typeface="+mn-ea"/>
              </a:rPr>
              <a:t>), </a:t>
            </a:r>
            <a:r>
              <a:rPr lang="en-US" altLang="en-US" sz="1400" b="1" dirty="0">
                <a:solidFill>
                  <a:srgbClr val="006699"/>
                </a:solidFill>
                <a:latin typeface="+mn-ea"/>
                <a:ea typeface="+mn-ea"/>
              </a:rPr>
              <a:t>universal</a:t>
            </a:r>
            <a:r>
              <a:rPr lang="en-US" altLang="en-US" sz="1400" b="1" dirty="0">
                <a:solidFill>
                  <a:srgbClr val="3366FF"/>
                </a:solidFill>
                <a:latin typeface="+mn-ea"/>
                <a:ea typeface="+mn-ea"/>
              </a:rPr>
              <a:t> </a:t>
            </a:r>
            <a:r>
              <a:rPr lang="en-US" altLang="en-US" sz="1400" b="1" dirty="0">
                <a:solidFill>
                  <a:srgbClr val="006699"/>
                </a:solidFill>
                <a:latin typeface="+mn-ea"/>
                <a:ea typeface="+mn-ea"/>
              </a:rPr>
              <a:t>serial</a:t>
            </a:r>
            <a:r>
              <a:rPr lang="en-US" altLang="en-US" sz="1400" b="1" dirty="0">
                <a:solidFill>
                  <a:srgbClr val="3366FF"/>
                </a:solidFill>
                <a:latin typeface="+mn-ea"/>
                <a:ea typeface="+mn-ea"/>
              </a:rPr>
              <a:t> </a:t>
            </a:r>
            <a:r>
              <a:rPr lang="en-US" altLang="en-US" sz="1400" b="1" dirty="0">
                <a:solidFill>
                  <a:srgbClr val="006699"/>
                </a:solidFill>
                <a:latin typeface="+mn-ea"/>
                <a:ea typeface="+mn-ea"/>
              </a:rPr>
              <a:t>bus</a:t>
            </a:r>
            <a:r>
              <a:rPr lang="en-US" altLang="en-US" sz="1400" b="1" dirty="0">
                <a:solidFill>
                  <a:srgbClr val="3366FF"/>
                </a:solidFill>
                <a:latin typeface="+mn-ea"/>
                <a:ea typeface="+mn-ea"/>
              </a:rPr>
              <a:t> </a:t>
            </a:r>
            <a:r>
              <a:rPr lang="en-US" altLang="en-US" sz="1400" dirty="0">
                <a:latin typeface="+mn-ea"/>
                <a:ea typeface="+mn-ea"/>
              </a:rPr>
              <a:t>(</a:t>
            </a:r>
            <a:r>
              <a:rPr lang="en-US" altLang="en-US" sz="1400" b="1" dirty="0">
                <a:solidFill>
                  <a:srgbClr val="006699"/>
                </a:solidFill>
                <a:latin typeface="+mn-ea"/>
                <a:ea typeface="+mn-ea"/>
              </a:rPr>
              <a:t>USB</a:t>
            </a:r>
            <a:r>
              <a:rPr lang="en-US" altLang="en-US" sz="1400" dirty="0">
                <a:latin typeface="+mn-ea"/>
                <a:ea typeface="+mn-ea"/>
              </a:rPr>
              <a:t>), and </a:t>
            </a:r>
            <a:r>
              <a:rPr lang="en-US" altLang="en-US" sz="1400" b="1" dirty="0">
                <a:solidFill>
                  <a:srgbClr val="006699"/>
                </a:solidFill>
                <a:latin typeface="+mn-ea"/>
                <a:ea typeface="+mn-ea"/>
              </a:rPr>
              <a:t>fibre</a:t>
            </a:r>
            <a:r>
              <a:rPr lang="en-US" altLang="en-US" sz="1400" b="1" dirty="0">
                <a:solidFill>
                  <a:srgbClr val="3366FF"/>
                </a:solidFill>
                <a:latin typeface="+mn-ea"/>
                <a:ea typeface="+mn-ea"/>
              </a:rPr>
              <a:t> </a:t>
            </a:r>
            <a:r>
              <a:rPr lang="en-US" altLang="en-US" sz="1400" b="1" dirty="0">
                <a:solidFill>
                  <a:srgbClr val="006699"/>
                </a:solidFill>
                <a:latin typeface="+mn-ea"/>
                <a:ea typeface="+mn-ea"/>
              </a:rPr>
              <a:t>channel</a:t>
            </a:r>
            <a:r>
              <a:rPr lang="en-US" altLang="en-US" sz="1400" b="1" dirty="0">
                <a:solidFill>
                  <a:srgbClr val="3366FF"/>
                </a:solidFill>
                <a:latin typeface="+mn-ea"/>
                <a:ea typeface="+mn-ea"/>
              </a:rPr>
              <a:t> </a:t>
            </a:r>
            <a:r>
              <a:rPr lang="en-US" altLang="en-US" sz="1400" dirty="0">
                <a:latin typeface="+mn-ea"/>
                <a:ea typeface="+mn-ea"/>
              </a:rPr>
              <a:t>(</a:t>
            </a:r>
            <a:r>
              <a:rPr lang="en-US" altLang="en-US" sz="1400" b="1" dirty="0">
                <a:solidFill>
                  <a:srgbClr val="006699"/>
                </a:solidFill>
                <a:latin typeface="+mn-ea"/>
                <a:ea typeface="+mn-ea"/>
              </a:rPr>
              <a:t>FC</a:t>
            </a:r>
            <a:r>
              <a:rPr lang="en-US" altLang="en-US" sz="1400" dirty="0">
                <a:latin typeface="+mn-ea"/>
                <a:ea typeface="+mn-ea"/>
              </a:rPr>
              <a:t>).多种可用总线，包括高级技术附件 (ATA)、串行 ATA (SATA)、eSATA、串行连接 SCSI (SAS)、通用串行总线 (USB) 和光纤通道 (FC)。</a:t>
            </a:r>
            <a:endParaRPr lang="en-US" altLang="en-US" sz="1400" dirty="0">
              <a:latin typeface="+mn-ea"/>
              <a:ea typeface="+mn-ea"/>
            </a:endParaRPr>
          </a:p>
          <a:p>
            <a:r>
              <a:rPr lang="en-US" altLang="en-US" sz="1400" dirty="0">
                <a:latin typeface="+mn-ea"/>
                <a:ea typeface="+mn-ea"/>
              </a:rPr>
              <a:t>Most common is SATA.最常见的是SATA。</a:t>
            </a:r>
            <a:endParaRPr lang="en-US" altLang="en-US" sz="1400" dirty="0">
              <a:latin typeface="+mn-ea"/>
              <a:ea typeface="+mn-ea"/>
            </a:endParaRPr>
          </a:p>
          <a:p>
            <a:r>
              <a:rPr lang="en-US" altLang="en-US" sz="1400" dirty="0">
                <a:latin typeface="+mn-ea"/>
                <a:ea typeface="+mn-ea"/>
              </a:rPr>
              <a:t>Because NVM much faster than HDD, new fast interface for NVM called </a:t>
            </a:r>
            <a:r>
              <a:rPr lang="en-US" altLang="en-US" sz="1400" b="1" dirty="0">
                <a:solidFill>
                  <a:srgbClr val="006699"/>
                </a:solidFill>
                <a:latin typeface="+mn-ea"/>
                <a:ea typeface="+mn-ea"/>
              </a:rPr>
              <a:t>NVM</a:t>
            </a:r>
            <a:r>
              <a:rPr lang="en-US" altLang="en-US" sz="1400" b="1" dirty="0">
                <a:solidFill>
                  <a:srgbClr val="3366FF"/>
                </a:solidFill>
                <a:latin typeface="+mn-ea"/>
                <a:ea typeface="+mn-ea"/>
              </a:rPr>
              <a:t> </a:t>
            </a:r>
            <a:r>
              <a:rPr lang="en-US" altLang="en-US" sz="1400" b="1" dirty="0">
                <a:solidFill>
                  <a:srgbClr val="006699"/>
                </a:solidFill>
                <a:latin typeface="+mn-ea"/>
                <a:ea typeface="+mn-ea"/>
              </a:rPr>
              <a:t>express</a:t>
            </a:r>
            <a:r>
              <a:rPr lang="en-US" altLang="en-US" sz="1400" b="1" dirty="0">
                <a:solidFill>
                  <a:srgbClr val="3366FF"/>
                </a:solidFill>
                <a:latin typeface="+mn-ea"/>
                <a:ea typeface="+mn-ea"/>
              </a:rPr>
              <a:t> </a:t>
            </a:r>
            <a:r>
              <a:rPr lang="en-US" altLang="en-US" sz="1400" dirty="0">
                <a:latin typeface="+mn-ea"/>
                <a:ea typeface="+mn-ea"/>
              </a:rPr>
              <a:t>(</a:t>
            </a:r>
            <a:r>
              <a:rPr lang="en-US" altLang="en-US" sz="1400" b="1" dirty="0" err="1">
                <a:solidFill>
                  <a:srgbClr val="006699"/>
                </a:solidFill>
                <a:latin typeface="+mn-ea"/>
                <a:ea typeface="+mn-ea"/>
              </a:rPr>
              <a:t>NVMe</a:t>
            </a:r>
            <a:r>
              <a:rPr lang="en-US" altLang="en-US" sz="1400" dirty="0">
                <a:latin typeface="+mn-ea"/>
                <a:ea typeface="+mn-ea"/>
              </a:rPr>
              <a:t>), connecting directly to PCI bus.由于 NVM 比 HDD 快得多，新的 NVM 快速接口称为 NVM express (NVMe)，直接连接到 PCI 总线。</a:t>
            </a:r>
            <a:endParaRPr lang="en-US" altLang="en-US" sz="1400" dirty="0">
              <a:latin typeface="+mn-ea"/>
              <a:ea typeface="+mn-ea"/>
            </a:endParaRPr>
          </a:p>
          <a:p>
            <a:r>
              <a:rPr lang="en-US" altLang="en-US" sz="1400" dirty="0">
                <a:latin typeface="+mn-ea"/>
                <a:ea typeface="+mn-ea"/>
              </a:rPr>
              <a:t>Data transfers on a bus carried out by special electronic processors called </a:t>
            </a:r>
            <a:r>
              <a:rPr lang="en-US" altLang="en-US" sz="1400" b="1" dirty="0">
                <a:solidFill>
                  <a:srgbClr val="006699"/>
                </a:solidFill>
                <a:latin typeface="+mn-ea"/>
                <a:ea typeface="+mn-ea"/>
              </a:rPr>
              <a:t>controllers</a:t>
            </a:r>
            <a:r>
              <a:rPr lang="en-US" altLang="en-US" sz="1400" dirty="0">
                <a:latin typeface="+mn-ea"/>
                <a:ea typeface="+mn-ea"/>
              </a:rPr>
              <a:t> (or </a:t>
            </a:r>
            <a:r>
              <a:rPr lang="en-US" altLang="en-US" sz="1400" b="1" dirty="0">
                <a:solidFill>
                  <a:srgbClr val="006699"/>
                </a:solidFill>
                <a:latin typeface="+mn-ea"/>
                <a:ea typeface="+mn-ea"/>
              </a:rPr>
              <a:t>host-bus</a:t>
            </a:r>
            <a:r>
              <a:rPr lang="en-US" altLang="en-US" sz="1400" b="1" dirty="0">
                <a:solidFill>
                  <a:srgbClr val="3366FF"/>
                </a:solidFill>
                <a:latin typeface="+mn-ea"/>
                <a:ea typeface="+mn-ea"/>
              </a:rPr>
              <a:t> </a:t>
            </a:r>
            <a:r>
              <a:rPr lang="en-US" altLang="en-US" sz="1400" b="1" dirty="0">
                <a:solidFill>
                  <a:srgbClr val="006699"/>
                </a:solidFill>
                <a:latin typeface="+mn-ea"/>
                <a:ea typeface="+mn-ea"/>
              </a:rPr>
              <a:t>adapters</a:t>
            </a:r>
            <a:r>
              <a:rPr lang="en-US" altLang="en-US" sz="1400" dirty="0">
                <a:latin typeface="+mn-ea"/>
                <a:ea typeface="+mn-ea"/>
              </a:rPr>
              <a:t>, </a:t>
            </a:r>
            <a:r>
              <a:rPr lang="en-US" altLang="en-US" sz="1400" b="1" dirty="0">
                <a:solidFill>
                  <a:srgbClr val="006699"/>
                </a:solidFill>
                <a:latin typeface="+mn-ea"/>
                <a:ea typeface="+mn-ea"/>
              </a:rPr>
              <a:t>HBAs</a:t>
            </a:r>
            <a:r>
              <a:rPr lang="en-US" altLang="en-US" sz="1400" dirty="0">
                <a:latin typeface="+mn-ea"/>
                <a:ea typeface="+mn-ea"/>
              </a:rPr>
              <a:t>).总线上的数据传输由称为控制器（或主机总线适配器，HBA）的特殊电子处理器执行</a:t>
            </a:r>
            <a:r>
              <a:rPr lang="zh-CN" altLang="en-US" sz="1400" dirty="0">
                <a:latin typeface="+mn-ea"/>
                <a:ea typeface="宋体" panose="02010600030101010101" pitchFamily="2" charset="-122"/>
              </a:rPr>
              <a:t>。</a:t>
            </a:r>
            <a:endParaRPr lang="en-US" altLang="en-US" sz="1400" dirty="0">
              <a:latin typeface="+mn-ea"/>
              <a:ea typeface="+mn-ea"/>
            </a:endParaRPr>
          </a:p>
          <a:p>
            <a:pPr lvl="1"/>
            <a:r>
              <a:rPr lang="en-US" altLang="en-US" sz="1400" dirty="0">
                <a:latin typeface="+mn-ea"/>
                <a:ea typeface="+mn-ea"/>
              </a:rPr>
              <a:t>Host controller on the computer end of the bus, device controller on device end.总线计算机端的主机控制器，设备端的设备控制器。</a:t>
            </a:r>
            <a:endParaRPr lang="en-US" altLang="en-US" sz="1400" dirty="0">
              <a:latin typeface="+mn-ea"/>
              <a:ea typeface="+mn-ea"/>
            </a:endParaRPr>
          </a:p>
          <a:p>
            <a:pPr lvl="1"/>
            <a:r>
              <a:rPr lang="en-US" altLang="en-US" sz="1400" dirty="0">
                <a:latin typeface="+mn-ea"/>
                <a:ea typeface="+mn-ea"/>
              </a:rPr>
              <a:t>Computer places command on host controller, using memory-mapped I/O ports.计算机使用内存映射 I/O 端口将命令放置在主机控制器上。</a:t>
            </a:r>
            <a:endParaRPr lang="en-US" altLang="en-US" sz="1400" dirty="0">
              <a:latin typeface="+mn-ea"/>
              <a:ea typeface="+mn-ea"/>
            </a:endParaRPr>
          </a:p>
          <a:p>
            <a:pPr lvl="2"/>
            <a:r>
              <a:rPr lang="en-US" altLang="en-US" sz="1400" dirty="0">
                <a:latin typeface="+mn-ea"/>
                <a:ea typeface="+mn-ea"/>
              </a:rPr>
              <a:t>Host controller sends messages to device controller.主机控制器向设备控制器发送消息。</a:t>
            </a:r>
            <a:endParaRPr lang="en-US" altLang="en-US" sz="1400" dirty="0">
              <a:latin typeface="+mn-ea"/>
              <a:ea typeface="+mn-ea"/>
            </a:endParaRPr>
          </a:p>
          <a:p>
            <a:pPr lvl="2"/>
            <a:r>
              <a:rPr lang="en-US" altLang="en-US" sz="1400" dirty="0">
                <a:latin typeface="+mn-ea"/>
                <a:ea typeface="+mn-ea"/>
              </a:rPr>
              <a:t>Data transferred via DMA between device and computer DRAM.数据通过 DMA 在设备和计算机 DRAM 之间传输。</a:t>
            </a:r>
            <a:endParaRPr lang="en-US" altLang="en-US" sz="1400" dirty="0">
              <a:latin typeface="+mn-ea"/>
              <a:ea typeface="+mn-ea"/>
            </a:endParaRPr>
          </a:p>
          <a:p>
            <a:pPr lvl="2"/>
            <a:endParaRPr lang="en-US"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a:xfrm>
            <a:off x="774243" y="248885"/>
            <a:ext cx="7781925" cy="576263"/>
          </a:xfrm>
        </p:spPr>
        <p:txBody>
          <a:bodyPr/>
          <a:lstStyle/>
          <a:p>
            <a:pPr eaLnBrk="1" hangingPunct="1"/>
            <a:r>
              <a:rPr lang="en-US" altLang="en-US" dirty="0"/>
              <a:t>Address Mapping地址映射</a:t>
            </a:r>
            <a:endParaRPr lang="en-US" altLang="en-US" dirty="0"/>
          </a:p>
        </p:txBody>
      </p:sp>
      <p:sp>
        <p:nvSpPr>
          <p:cNvPr id="28674" name="Rectangle 3"/>
          <p:cNvSpPr>
            <a:spLocks noGrp="1" noChangeArrowheads="1"/>
          </p:cNvSpPr>
          <p:nvPr>
            <p:ph type="body" idx="1"/>
          </p:nvPr>
        </p:nvSpPr>
        <p:spPr>
          <a:xfrm>
            <a:off x="849876" y="1181940"/>
            <a:ext cx="7706291" cy="4530725"/>
          </a:xfrm>
        </p:spPr>
        <p:txBody>
          <a:bodyPr/>
          <a:lstStyle/>
          <a:p>
            <a:r>
              <a:rPr lang="en-US" altLang="en-US" sz="1700" dirty="0">
                <a:latin typeface="+mn-ea"/>
                <a:ea typeface="+mn-ea"/>
              </a:rPr>
              <a:t>Disk drives are addressed as large 1-dimensional arrays of </a:t>
            </a:r>
            <a:r>
              <a:rPr lang="en-US" altLang="en-US" sz="1700" b="1" dirty="0">
                <a:solidFill>
                  <a:srgbClr val="006699"/>
                </a:solidFill>
                <a:latin typeface="+mn-ea"/>
                <a:ea typeface="+mn-ea"/>
              </a:rPr>
              <a:t>logical</a:t>
            </a:r>
            <a:r>
              <a:rPr lang="en-US" altLang="en-US" sz="1700" b="1" dirty="0">
                <a:solidFill>
                  <a:srgbClr val="3366FF"/>
                </a:solidFill>
                <a:latin typeface="+mn-ea"/>
                <a:ea typeface="+mn-ea"/>
              </a:rPr>
              <a:t> </a:t>
            </a:r>
            <a:r>
              <a:rPr lang="en-US" altLang="en-US" sz="1700" b="1" dirty="0">
                <a:solidFill>
                  <a:srgbClr val="006699"/>
                </a:solidFill>
                <a:latin typeface="+mn-ea"/>
                <a:ea typeface="+mn-ea"/>
              </a:rPr>
              <a:t>blocks</a:t>
            </a:r>
            <a:r>
              <a:rPr lang="en-US" altLang="en-US" sz="1700" dirty="0">
                <a:latin typeface="+mn-ea"/>
                <a:ea typeface="+mn-ea"/>
              </a:rPr>
              <a:t>, where the logical block is the smallest unit of transfer.磁盘驱动器被寻址为大型一维逻辑块阵列，其中逻辑块是最小的传输单元。</a:t>
            </a:r>
            <a:endParaRPr lang="en-US" altLang="en-US" sz="1700" dirty="0">
              <a:latin typeface="+mn-ea"/>
              <a:ea typeface="+mn-ea"/>
            </a:endParaRPr>
          </a:p>
          <a:p>
            <a:pPr lvl="1"/>
            <a:r>
              <a:rPr lang="en-US" altLang="en-US" sz="1700" dirty="0">
                <a:latin typeface="+mn-ea"/>
                <a:ea typeface="+mn-ea"/>
              </a:rPr>
              <a:t>Low-level formatting creates </a:t>
            </a:r>
            <a:r>
              <a:rPr lang="en-US" altLang="en-US" sz="1700" b="1" dirty="0">
                <a:solidFill>
                  <a:srgbClr val="006699"/>
                </a:solidFill>
                <a:latin typeface="+mn-ea"/>
                <a:ea typeface="+mn-ea"/>
              </a:rPr>
              <a:t>logical</a:t>
            </a:r>
            <a:r>
              <a:rPr lang="en-US" altLang="en-US" sz="1700" b="1" dirty="0">
                <a:solidFill>
                  <a:srgbClr val="3366FF"/>
                </a:solidFill>
                <a:latin typeface="+mn-ea"/>
                <a:ea typeface="+mn-ea"/>
              </a:rPr>
              <a:t> </a:t>
            </a:r>
            <a:r>
              <a:rPr lang="en-US" altLang="en-US" sz="1700" b="1" dirty="0">
                <a:solidFill>
                  <a:srgbClr val="006699"/>
                </a:solidFill>
                <a:latin typeface="+mn-ea"/>
                <a:ea typeface="+mn-ea"/>
              </a:rPr>
              <a:t>blocks</a:t>
            </a:r>
            <a:r>
              <a:rPr lang="en-US" altLang="en-US" sz="1700" b="1" dirty="0">
                <a:solidFill>
                  <a:srgbClr val="3366FF"/>
                </a:solidFill>
                <a:latin typeface="+mn-ea"/>
                <a:ea typeface="+mn-ea"/>
              </a:rPr>
              <a:t> </a:t>
            </a:r>
            <a:r>
              <a:rPr lang="en-US" altLang="en-US" sz="1700" dirty="0">
                <a:latin typeface="+mn-ea"/>
                <a:ea typeface="+mn-ea"/>
              </a:rPr>
              <a:t>on physical media.低级格式化在物理介质上创建逻辑块。</a:t>
            </a:r>
            <a:endParaRPr lang="en-US" altLang="en-US" sz="1700" dirty="0">
              <a:latin typeface="+mn-ea"/>
              <a:ea typeface="+mn-ea"/>
            </a:endParaRPr>
          </a:p>
          <a:p>
            <a:r>
              <a:rPr lang="en-US" altLang="en-US" sz="1700" dirty="0">
                <a:latin typeface="+mn-ea"/>
                <a:ea typeface="+mn-ea"/>
              </a:rPr>
              <a:t>The 1-dimensional array of logical blocks is mapped into the sectors of the disk sequentially.逻辑块的一维数组按顺序映射到磁盘的扇区中。</a:t>
            </a:r>
            <a:endParaRPr lang="en-US" altLang="en-US" sz="1700" dirty="0">
              <a:latin typeface="+mn-ea"/>
              <a:ea typeface="+mn-ea"/>
            </a:endParaRPr>
          </a:p>
          <a:p>
            <a:pPr lvl="1"/>
            <a:r>
              <a:rPr lang="en-US" altLang="en-US" sz="1700" dirty="0">
                <a:latin typeface="+mn-ea"/>
                <a:ea typeface="+mn-ea"/>
              </a:rPr>
              <a:t>Sector 0 is the first sector of the first track on the outermost cylinder.扇区0是最外柱面第一个磁道的第一个扇区。</a:t>
            </a:r>
            <a:endParaRPr lang="en-US" altLang="en-US" sz="1700" dirty="0">
              <a:latin typeface="+mn-ea"/>
              <a:ea typeface="+mn-ea"/>
            </a:endParaRPr>
          </a:p>
          <a:p>
            <a:pPr lvl="1"/>
            <a:r>
              <a:rPr lang="en-US" altLang="en-US" sz="1700" dirty="0">
                <a:latin typeface="+mn-ea"/>
                <a:ea typeface="+mn-ea"/>
              </a:rPr>
              <a:t>Mapping proceeds in order through that track, then the rest of the tracks in that cylinder, and then through the rest of the cylinders from outermost to innermost.映射按顺序通过该磁道，然后是该柱面中的其余磁道，然后是从最外到最内的其余柱面。</a:t>
            </a:r>
            <a:endParaRPr lang="en-US" altLang="en-US" sz="1700" dirty="0">
              <a:latin typeface="+mn-ea"/>
              <a:ea typeface="+mn-ea"/>
            </a:endParaRPr>
          </a:p>
          <a:p>
            <a:pPr lvl="1"/>
            <a:r>
              <a:rPr lang="en-US" altLang="en-US" sz="1700" dirty="0">
                <a:latin typeface="+mn-ea"/>
                <a:ea typeface="+mn-ea"/>
              </a:rPr>
              <a:t>Logical to physical address should be easy.逻辑到物理地址应该很容易。</a:t>
            </a:r>
            <a:endParaRPr lang="en-US" altLang="en-US" sz="1700" dirty="0">
              <a:latin typeface="+mn-ea"/>
              <a:ea typeface="+mn-ea"/>
            </a:endParaRPr>
          </a:p>
          <a:p>
            <a:pPr lvl="2"/>
            <a:r>
              <a:rPr lang="en-US" altLang="en-US" sz="1700" dirty="0">
                <a:latin typeface="+mn-ea"/>
                <a:ea typeface="+mn-ea"/>
              </a:rPr>
              <a:t>Except for bad sectors.坏道除外。</a:t>
            </a:r>
            <a:endParaRPr lang="en-US" altLang="en-US" sz="1700" dirty="0">
              <a:latin typeface="+mn-ea"/>
              <a:ea typeface="+mn-ea"/>
            </a:endParaRPr>
          </a:p>
          <a:p>
            <a:pPr lvl="2"/>
            <a:r>
              <a:rPr lang="en-US" altLang="en-US" sz="1700" dirty="0">
                <a:latin typeface="+mn-ea"/>
                <a:ea typeface="+mn-ea"/>
              </a:rPr>
              <a:t>Non-constant # of sectors per track via constant angular velocity.通过恒定角速度，每个磁道的扇区数不固定。</a:t>
            </a:r>
            <a:endParaRPr lang="en-US" altLang="en-US" sz="1700" dirty="0">
              <a:latin typeface="+mn-ea"/>
              <a:ea typeface="+mn-ea"/>
            </a:endParaRPr>
          </a:p>
          <a:p>
            <a:endParaRPr lang="en-US" altLang="en-US" sz="1700" dirty="0">
              <a:latin typeface="+mn-ea"/>
              <a:ea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a:xfrm>
            <a:off x="541175" y="242923"/>
            <a:ext cx="8033655" cy="576263"/>
          </a:xfrm>
        </p:spPr>
        <p:txBody>
          <a:bodyPr/>
          <a:lstStyle/>
          <a:p>
            <a:pPr eaLnBrk="1" hangingPunct="1"/>
            <a:r>
              <a:rPr lang="en-US" altLang="en-US" dirty="0"/>
              <a:t>HDD Scheduling硬盘调度</a:t>
            </a:r>
            <a:endParaRPr lang="en-US" altLang="en-US" dirty="0"/>
          </a:p>
        </p:txBody>
      </p:sp>
      <p:sp>
        <p:nvSpPr>
          <p:cNvPr id="30722" name="Rectangle 3"/>
          <p:cNvSpPr>
            <a:spLocks noGrp="1" noChangeArrowheads="1"/>
          </p:cNvSpPr>
          <p:nvPr>
            <p:ph type="body" idx="1"/>
          </p:nvPr>
        </p:nvSpPr>
        <p:spPr>
          <a:xfrm>
            <a:off x="870338" y="1226588"/>
            <a:ext cx="7685831" cy="5146675"/>
          </a:xfrm>
        </p:spPr>
        <p:txBody>
          <a:bodyPr/>
          <a:lstStyle/>
          <a:p>
            <a:r>
              <a:rPr lang="en-US" altLang="en-US" sz="2400" dirty="0">
                <a:latin typeface="+mn-ea"/>
                <a:ea typeface="+mn-ea"/>
                <a:cs typeface="+mn-ea"/>
              </a:rPr>
              <a:t>The operating system is responsible for using hardware efficiently — for the disk drives, this means having a fast access time and disk bandwidth.操作系统负责有效地使用硬件——对于磁盘驱动器，这意味着具有快速的访问时间和磁盘带宽</a:t>
            </a:r>
            <a:r>
              <a:rPr lang="zh-CN" altLang="en-US" sz="2400" dirty="0">
                <a:latin typeface="+mn-ea"/>
                <a:ea typeface="+mn-ea"/>
                <a:cs typeface="+mn-ea"/>
              </a:rPr>
              <a:t>。</a:t>
            </a:r>
            <a:endParaRPr lang="en-US" altLang="en-US" sz="2400" dirty="0">
              <a:latin typeface="+mn-ea"/>
              <a:ea typeface="+mn-ea"/>
              <a:cs typeface="+mn-ea"/>
            </a:endParaRPr>
          </a:p>
          <a:p>
            <a:r>
              <a:rPr lang="en-US" altLang="en-US" sz="2400" dirty="0">
                <a:latin typeface="+mn-ea"/>
                <a:ea typeface="+mn-ea"/>
                <a:cs typeface="+mn-ea"/>
              </a:rPr>
              <a:t>Minimize seek time.最小化寻道时间</a:t>
            </a:r>
            <a:endParaRPr lang="en-US" altLang="en-US" sz="2400" dirty="0">
              <a:latin typeface="+mn-ea"/>
              <a:ea typeface="+mn-ea"/>
              <a:cs typeface="+mn-ea"/>
            </a:endParaRPr>
          </a:p>
          <a:p>
            <a:r>
              <a:rPr lang="en-US" altLang="en-US" sz="2400" dirty="0">
                <a:latin typeface="+mn-ea"/>
                <a:ea typeface="+mn-ea"/>
                <a:cs typeface="+mn-ea"/>
              </a:rPr>
              <a:t>Seek time </a:t>
            </a:r>
            <a:r>
              <a:rPr lang="en-US" altLang="en-US" sz="2400" dirty="0">
                <a:latin typeface="+mn-ea"/>
                <a:ea typeface="+mn-ea"/>
                <a:cs typeface="+mn-ea"/>
                <a:sym typeface="Symbol" panose="05050102010706020507" pitchFamily="18" charset="2"/>
              </a:rPr>
              <a:t> seek distance.寻道时间  寻道距离</a:t>
            </a:r>
            <a:endParaRPr lang="en-US" altLang="en-US" sz="2400" dirty="0">
              <a:latin typeface="+mn-ea"/>
              <a:ea typeface="+mn-ea"/>
              <a:cs typeface="+mn-ea"/>
              <a:sym typeface="Symbol" panose="05050102010706020507" pitchFamily="18" charset="2"/>
            </a:endParaRPr>
          </a:p>
          <a:p>
            <a:r>
              <a:rPr lang="en-US" altLang="en-US" sz="2400" dirty="0">
                <a:latin typeface="+mn-ea"/>
                <a:ea typeface="+mn-ea"/>
                <a:cs typeface="+mn-ea"/>
                <a:sym typeface="Symbol" panose="05050102010706020507" pitchFamily="18" charset="2"/>
              </a:rPr>
              <a:t>Disk </a:t>
            </a:r>
            <a:r>
              <a:rPr lang="en-US" altLang="en-US" sz="2400" b="1" dirty="0">
                <a:solidFill>
                  <a:srgbClr val="006699"/>
                </a:solidFill>
                <a:latin typeface="+mn-ea"/>
                <a:ea typeface="+mn-ea"/>
                <a:cs typeface="+mn-ea"/>
                <a:sym typeface="Symbol" panose="05050102010706020507" pitchFamily="18" charset="2"/>
              </a:rPr>
              <a:t>bandwidth</a:t>
            </a:r>
            <a:r>
              <a:rPr lang="en-US" altLang="en-US" sz="2400" dirty="0">
                <a:solidFill>
                  <a:srgbClr val="3366FF"/>
                </a:solidFill>
                <a:latin typeface="+mn-ea"/>
                <a:ea typeface="+mn-ea"/>
                <a:cs typeface="+mn-ea"/>
                <a:sym typeface="Symbol" panose="05050102010706020507" pitchFamily="18" charset="2"/>
              </a:rPr>
              <a:t> </a:t>
            </a:r>
            <a:r>
              <a:rPr lang="en-US" altLang="en-US" sz="2400" dirty="0">
                <a:latin typeface="+mn-ea"/>
                <a:ea typeface="+mn-ea"/>
                <a:cs typeface="+mn-ea"/>
                <a:sym typeface="Symbol" panose="05050102010706020507" pitchFamily="18" charset="2"/>
              </a:rPr>
              <a:t>is the total number of bytes transferred, divided by the total time between the first request for service and the completion of the last transfer.磁盘带宽是传输的总字节数除以第一次请求服务和完成最后一次传输之间的总时间。</a:t>
            </a:r>
            <a:endParaRPr lang="en-US" altLang="en-US" sz="2400" dirty="0">
              <a:latin typeface="+mn-ea"/>
              <a:ea typeface="+mn-ea"/>
              <a:cs typeface="+mn-ea"/>
              <a:sym typeface="Symbol" panose="05050102010706020507" pitchFamily="18" charset="2"/>
            </a:endParaRPr>
          </a:p>
          <a:p>
            <a:endParaRPr lang="en-US" altLang="en-US" sz="2400" dirty="0">
              <a:latin typeface="+mn-ea"/>
              <a:ea typeface="+mn-ea"/>
              <a:cs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a:xfrm>
            <a:off x="711200" y="243927"/>
            <a:ext cx="7975600" cy="576262"/>
          </a:xfrm>
        </p:spPr>
        <p:txBody>
          <a:bodyPr/>
          <a:lstStyle/>
          <a:p>
            <a:pPr eaLnBrk="1" hangingPunct="1"/>
            <a:r>
              <a:rPr lang="en-US" altLang="en-US" dirty="0"/>
              <a:t>Disk Scheduling (Cont.)磁盘调度（续）</a:t>
            </a:r>
            <a:endParaRPr lang="en-US" altLang="en-US" dirty="0"/>
          </a:p>
        </p:txBody>
      </p:sp>
      <p:sp>
        <p:nvSpPr>
          <p:cNvPr id="32770" name="Rectangle 3"/>
          <p:cNvSpPr>
            <a:spLocks noGrp="1" noChangeArrowheads="1"/>
          </p:cNvSpPr>
          <p:nvPr>
            <p:ph type="body" idx="1"/>
          </p:nvPr>
        </p:nvSpPr>
        <p:spPr>
          <a:xfrm>
            <a:off x="869950" y="820103"/>
            <a:ext cx="7657841" cy="4781550"/>
          </a:xfrm>
        </p:spPr>
        <p:txBody>
          <a:bodyPr/>
          <a:lstStyle/>
          <a:p>
            <a:pPr>
              <a:tabLst>
                <a:tab pos="1708150" algn="l"/>
              </a:tabLst>
            </a:pPr>
            <a:r>
              <a:rPr lang="en-US" altLang="en-US" sz="1500" dirty="0">
                <a:latin typeface="+mn-ea"/>
                <a:ea typeface="+mn-ea"/>
                <a:cs typeface="+mn-ea"/>
              </a:rPr>
              <a:t>There are many sources of disk I/O request.磁盘 I/O 请求的来源有很多。</a:t>
            </a:r>
            <a:endParaRPr lang="en-US" altLang="en-US" sz="1500" dirty="0">
              <a:latin typeface="+mn-ea"/>
              <a:ea typeface="+mn-ea"/>
              <a:cs typeface="+mn-ea"/>
            </a:endParaRPr>
          </a:p>
          <a:p>
            <a:pPr lvl="1">
              <a:tabLst>
                <a:tab pos="1708150" algn="l"/>
              </a:tabLst>
            </a:pPr>
            <a:r>
              <a:rPr lang="en-US" altLang="en-US" sz="1500" dirty="0">
                <a:latin typeface="+mn-ea"/>
                <a:ea typeface="+mn-ea"/>
                <a:cs typeface="+mn-ea"/>
              </a:rPr>
              <a:t>OS</a:t>
            </a:r>
            <a:endParaRPr lang="en-US" altLang="en-US" sz="1500" dirty="0">
              <a:latin typeface="+mn-ea"/>
              <a:ea typeface="+mn-ea"/>
              <a:cs typeface="+mn-ea"/>
            </a:endParaRPr>
          </a:p>
          <a:p>
            <a:pPr lvl="1">
              <a:tabLst>
                <a:tab pos="1708150" algn="l"/>
              </a:tabLst>
            </a:pPr>
            <a:r>
              <a:rPr lang="en-US" altLang="en-US" sz="1500" dirty="0">
                <a:latin typeface="+mn-ea"/>
                <a:ea typeface="+mn-ea"/>
                <a:cs typeface="+mn-ea"/>
              </a:rPr>
              <a:t>System processes</a:t>
            </a:r>
            <a:endParaRPr lang="en-US" altLang="en-US" sz="1500" dirty="0">
              <a:latin typeface="+mn-ea"/>
              <a:ea typeface="+mn-ea"/>
              <a:cs typeface="+mn-ea"/>
            </a:endParaRPr>
          </a:p>
          <a:p>
            <a:pPr lvl="1">
              <a:tabLst>
                <a:tab pos="1708150" algn="l"/>
              </a:tabLst>
            </a:pPr>
            <a:r>
              <a:rPr lang="en-US" altLang="en-US" sz="1500" dirty="0">
                <a:latin typeface="+mn-ea"/>
                <a:ea typeface="+mn-ea"/>
                <a:cs typeface="+mn-ea"/>
              </a:rPr>
              <a:t>Users processes</a:t>
            </a:r>
            <a:endParaRPr lang="en-US" altLang="en-US" sz="1500" dirty="0">
              <a:latin typeface="+mn-ea"/>
              <a:ea typeface="+mn-ea"/>
              <a:cs typeface="+mn-ea"/>
            </a:endParaRPr>
          </a:p>
          <a:p>
            <a:pPr>
              <a:tabLst>
                <a:tab pos="1708150" algn="l"/>
              </a:tabLst>
            </a:pPr>
            <a:r>
              <a:rPr lang="en-US" altLang="en-US" sz="1500" dirty="0">
                <a:latin typeface="+mn-ea"/>
                <a:ea typeface="+mn-ea"/>
                <a:cs typeface="+mn-ea"/>
              </a:rPr>
              <a:t>I/O request includes input or output mode, disk address, memory address, number of sectors to transfer.I/O 请求包括输入或输出模式、磁盘地址、内存地址、要传输的扇区数</a:t>
            </a:r>
            <a:endParaRPr lang="en-US" altLang="en-US" sz="1500" dirty="0">
              <a:latin typeface="+mn-ea"/>
              <a:ea typeface="+mn-ea"/>
              <a:cs typeface="+mn-ea"/>
            </a:endParaRPr>
          </a:p>
          <a:p>
            <a:pPr>
              <a:tabLst>
                <a:tab pos="1708150" algn="l"/>
              </a:tabLst>
            </a:pPr>
            <a:r>
              <a:rPr lang="en-US" altLang="en-US" sz="1500" dirty="0">
                <a:latin typeface="+mn-ea"/>
                <a:ea typeface="+mn-ea"/>
                <a:cs typeface="+mn-ea"/>
              </a:rPr>
              <a:t>OS maintains queue of requests, per disk or device.操作系统维护每个磁盘或设备的请求队列。</a:t>
            </a:r>
            <a:endParaRPr lang="en-US" altLang="en-US" sz="1500" dirty="0">
              <a:latin typeface="+mn-ea"/>
              <a:ea typeface="+mn-ea"/>
              <a:cs typeface="+mn-ea"/>
            </a:endParaRPr>
          </a:p>
          <a:p>
            <a:pPr>
              <a:tabLst>
                <a:tab pos="1708150" algn="l"/>
              </a:tabLst>
            </a:pPr>
            <a:r>
              <a:rPr lang="en-US" altLang="en-US" sz="1500" dirty="0">
                <a:latin typeface="+mn-ea"/>
                <a:ea typeface="+mn-ea"/>
                <a:cs typeface="+mn-ea"/>
              </a:rPr>
              <a:t>Idle disk can immediately work on I/O request, busy disk means work must queue.空闲磁盘可以立即处理 I/O 请求，繁忙的磁盘意味着工作必须排队。</a:t>
            </a:r>
            <a:endParaRPr lang="en-US" altLang="en-US" sz="1500" dirty="0">
              <a:latin typeface="+mn-ea"/>
              <a:ea typeface="+mn-ea"/>
              <a:cs typeface="+mn-ea"/>
            </a:endParaRPr>
          </a:p>
          <a:p>
            <a:pPr lvl="1">
              <a:tabLst>
                <a:tab pos="1708150" algn="l"/>
              </a:tabLst>
            </a:pPr>
            <a:r>
              <a:rPr lang="en-US" altLang="en-US" sz="1500" dirty="0">
                <a:latin typeface="+mn-ea"/>
                <a:ea typeface="+mn-ea"/>
                <a:cs typeface="+mn-ea"/>
              </a:rPr>
              <a:t>Optimization algorithms only make sense when a queue exists.优化算法仅在队列存在时才有意义。</a:t>
            </a:r>
            <a:endParaRPr lang="en-US" altLang="en-US" sz="1500" dirty="0">
              <a:latin typeface="+mn-ea"/>
              <a:ea typeface="+mn-ea"/>
              <a:cs typeface="+mn-ea"/>
            </a:endParaRPr>
          </a:p>
          <a:p>
            <a:pPr>
              <a:tabLst>
                <a:tab pos="1708150" algn="l"/>
              </a:tabLst>
            </a:pPr>
            <a:r>
              <a:rPr lang="en-US" altLang="en-US" sz="1500" dirty="0">
                <a:latin typeface="+mn-ea"/>
                <a:ea typeface="+mn-ea"/>
                <a:cs typeface="+mn-ea"/>
              </a:rPr>
              <a:t>In the past, operating system responsible for queue management, disk drive head scheduling.过去，操作系统负责队列管理、磁盘驱动器磁头调度。</a:t>
            </a:r>
            <a:endParaRPr lang="en-US" altLang="en-US" sz="1500" dirty="0">
              <a:latin typeface="+mn-ea"/>
              <a:ea typeface="+mn-ea"/>
              <a:cs typeface="+mn-ea"/>
            </a:endParaRPr>
          </a:p>
          <a:p>
            <a:pPr lvl="1">
              <a:tabLst>
                <a:tab pos="1708150" algn="l"/>
              </a:tabLst>
            </a:pPr>
            <a:r>
              <a:rPr lang="en-US" altLang="en-US" sz="1500" dirty="0">
                <a:latin typeface="+mn-ea"/>
                <a:ea typeface="+mn-ea"/>
                <a:cs typeface="+mn-ea"/>
              </a:rPr>
              <a:t>Now, built into the storage devices, controllers.现在，内置于存储设备、控制器中。</a:t>
            </a:r>
            <a:endParaRPr lang="en-US" altLang="en-US" sz="1500" dirty="0">
              <a:latin typeface="+mn-ea"/>
              <a:ea typeface="+mn-ea"/>
              <a:cs typeface="+mn-ea"/>
            </a:endParaRPr>
          </a:p>
          <a:p>
            <a:pPr lvl="1">
              <a:tabLst>
                <a:tab pos="1708150" algn="l"/>
              </a:tabLst>
            </a:pPr>
            <a:r>
              <a:rPr lang="en-US" altLang="en-US" sz="1500" dirty="0">
                <a:latin typeface="+mn-ea"/>
                <a:ea typeface="+mn-ea"/>
                <a:cs typeface="+mn-ea"/>
              </a:rPr>
              <a:t>Just provide LBAs, handle sorting of requests.只需提供 LBA，处理请求的排序。</a:t>
            </a:r>
            <a:endParaRPr lang="en-US" altLang="en-US" sz="1500" dirty="0">
              <a:latin typeface="+mn-ea"/>
              <a:ea typeface="+mn-ea"/>
              <a:cs typeface="+mn-ea"/>
            </a:endParaRPr>
          </a:p>
          <a:p>
            <a:pPr lvl="2">
              <a:tabLst>
                <a:tab pos="1708150" algn="l"/>
              </a:tabLst>
            </a:pPr>
            <a:r>
              <a:rPr lang="en-US" altLang="en-US" sz="1500" dirty="0">
                <a:latin typeface="+mn-ea"/>
                <a:ea typeface="+mn-ea"/>
                <a:cs typeface="+mn-ea"/>
              </a:rPr>
              <a:t>Some of the algorithms they use described next.下面描述了他们使用的一些算法</a:t>
            </a:r>
            <a:endParaRPr lang="en-US" altLang="en-US" sz="1500" dirty="0">
              <a:latin typeface="+mn-ea"/>
              <a:ea typeface="+mn-ea"/>
              <a:cs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a:xfrm>
            <a:off x="711200" y="243926"/>
            <a:ext cx="7975600" cy="576262"/>
          </a:xfrm>
        </p:spPr>
        <p:txBody>
          <a:bodyPr/>
          <a:lstStyle/>
          <a:p>
            <a:pPr eaLnBrk="1" hangingPunct="1"/>
            <a:r>
              <a:rPr lang="en-US" altLang="en-US" dirty="0"/>
              <a:t>Disk Scheduling (Cont.)</a:t>
            </a:r>
            <a:endParaRPr lang="en-US" altLang="en-US" dirty="0"/>
          </a:p>
        </p:txBody>
      </p:sp>
      <p:sp>
        <p:nvSpPr>
          <p:cNvPr id="34818" name="Rectangle 3"/>
          <p:cNvSpPr>
            <a:spLocks noGrp="1" noChangeArrowheads="1"/>
          </p:cNvSpPr>
          <p:nvPr>
            <p:ph type="body" idx="1"/>
          </p:nvPr>
        </p:nvSpPr>
        <p:spPr>
          <a:xfrm>
            <a:off x="874713" y="1023938"/>
            <a:ext cx="7606814" cy="4781550"/>
          </a:xfrm>
        </p:spPr>
        <p:txBody>
          <a:bodyPr/>
          <a:lstStyle/>
          <a:p>
            <a:pPr>
              <a:tabLst>
                <a:tab pos="1708150" algn="l"/>
              </a:tabLst>
            </a:pPr>
            <a:r>
              <a:rPr lang="en-US" altLang="en-US" sz="2200" dirty="0">
                <a:latin typeface="+mn-ea"/>
                <a:ea typeface="+mn-ea"/>
                <a:cs typeface="+mn-ea"/>
              </a:rPr>
              <a:t>Note that drive controllers have small buffers and can manage a queue of I/O requests (of varying </a:t>
            </a:r>
            <a:r>
              <a:rPr lang="ja-JP" altLang="en-US" sz="2200" dirty="0">
                <a:latin typeface="+mn-ea"/>
                <a:ea typeface="+mn-ea"/>
                <a:cs typeface="+mn-ea"/>
              </a:rPr>
              <a:t>“</a:t>
            </a:r>
            <a:r>
              <a:rPr lang="en-US" altLang="ja-JP" sz="2200" dirty="0">
                <a:latin typeface="+mn-ea"/>
                <a:ea typeface="+mn-ea"/>
                <a:cs typeface="+mn-ea"/>
              </a:rPr>
              <a:t>depth</a:t>
            </a:r>
            <a:r>
              <a:rPr lang="ja-JP" altLang="en-US" sz="2200" dirty="0">
                <a:latin typeface="+mn-ea"/>
                <a:ea typeface="+mn-ea"/>
                <a:cs typeface="+mn-ea"/>
              </a:rPr>
              <a:t>”</a:t>
            </a:r>
            <a:r>
              <a:rPr lang="en-US" altLang="ja-JP" sz="2200" dirty="0">
                <a:latin typeface="+mn-ea"/>
                <a:ea typeface="+mn-ea"/>
                <a:cs typeface="+mn-ea"/>
              </a:rPr>
              <a:t>).请注意，驱动器控制器具有小缓冲区，可以管理 I/O 请求队列（不同“深度”）。</a:t>
            </a:r>
            <a:endParaRPr lang="en-US" altLang="ja-JP" sz="2200" dirty="0">
              <a:latin typeface="+mn-ea"/>
              <a:ea typeface="+mn-ea"/>
              <a:cs typeface="+mn-ea"/>
            </a:endParaRPr>
          </a:p>
          <a:p>
            <a:pPr>
              <a:tabLst>
                <a:tab pos="1708150" algn="l"/>
              </a:tabLst>
            </a:pPr>
            <a:r>
              <a:rPr lang="en-US" altLang="en-US" sz="2200" dirty="0">
                <a:latin typeface="+mn-ea"/>
                <a:ea typeface="+mn-ea"/>
                <a:cs typeface="+mn-ea"/>
              </a:rPr>
              <a:t>Several algorithms exist to schedule the servicing of disk I/O requests.存在多种算法来调度磁盘 I/O 请求的服务。</a:t>
            </a:r>
            <a:endParaRPr lang="en-US" altLang="en-US" sz="2200" dirty="0">
              <a:latin typeface="+mn-ea"/>
              <a:ea typeface="+mn-ea"/>
              <a:cs typeface="+mn-ea"/>
            </a:endParaRPr>
          </a:p>
          <a:p>
            <a:pPr>
              <a:tabLst>
                <a:tab pos="1708150" algn="l"/>
              </a:tabLst>
            </a:pPr>
            <a:r>
              <a:rPr lang="en-US" altLang="en-US" sz="2200" dirty="0">
                <a:latin typeface="+mn-ea"/>
                <a:ea typeface="+mn-ea"/>
                <a:cs typeface="+mn-ea"/>
              </a:rPr>
              <a:t>The analysis is true for one or many platters.该分析适用于一个或多个盘片</a:t>
            </a:r>
            <a:r>
              <a:rPr lang="en-US" altLang="en-US" sz="2200" dirty="0">
                <a:latin typeface="+mn-ea"/>
                <a:ea typeface="+mn-ea"/>
                <a:cs typeface="+mn-ea"/>
                <a:sym typeface="+mn-ea"/>
              </a:rPr>
              <a:t>。</a:t>
            </a:r>
            <a:endParaRPr lang="en-US" altLang="en-US" sz="2200" dirty="0">
              <a:latin typeface="+mn-ea"/>
              <a:ea typeface="+mn-ea"/>
              <a:cs typeface="+mn-ea"/>
            </a:endParaRPr>
          </a:p>
          <a:p>
            <a:pPr>
              <a:tabLst>
                <a:tab pos="1708150" algn="l"/>
              </a:tabLst>
            </a:pPr>
            <a:r>
              <a:rPr lang="en-US" altLang="en-US" sz="2200" dirty="0">
                <a:latin typeface="+mn-ea"/>
                <a:ea typeface="+mn-ea"/>
                <a:cs typeface="+mn-ea"/>
              </a:rPr>
              <a:t>We illustrate scheduling algorithms with a request queue (0-199).我们用请求队列 (0-199) 来说明调度算法。</a:t>
            </a:r>
            <a:endParaRPr lang="en-US" altLang="en-US" sz="2200" dirty="0">
              <a:latin typeface="+mn-ea"/>
              <a:ea typeface="+mn-ea"/>
              <a:cs typeface="+mn-ea"/>
            </a:endParaRPr>
          </a:p>
          <a:p>
            <a:pPr>
              <a:buFont typeface="Microsoft Uighur" panose="02000000000000000000" charset="0"/>
              <a:buNone/>
              <a:tabLst>
                <a:tab pos="1708150" algn="l"/>
              </a:tabLst>
            </a:pPr>
            <a:r>
              <a:rPr lang="en-US" altLang="en-US" sz="2200" dirty="0">
                <a:latin typeface="+mn-ea"/>
                <a:ea typeface="+mn-ea"/>
                <a:cs typeface="+mn-ea"/>
              </a:rPr>
              <a:t>	 	</a:t>
            </a:r>
            <a:br>
              <a:rPr lang="en-US" altLang="en-US" sz="2200" dirty="0">
                <a:latin typeface="+mn-ea"/>
                <a:ea typeface="+mn-ea"/>
                <a:cs typeface="+mn-ea"/>
              </a:rPr>
            </a:br>
            <a:r>
              <a:rPr lang="en-US" altLang="en-US" sz="2200" dirty="0">
                <a:latin typeface="+mn-ea"/>
                <a:ea typeface="+mn-ea"/>
                <a:cs typeface="+mn-ea"/>
              </a:rPr>
              <a:t>	98, 183, 37, 122, 14, 124, 65, 67</a:t>
            </a:r>
            <a:endParaRPr lang="en-US" altLang="en-US" sz="2200" dirty="0">
              <a:latin typeface="+mn-ea"/>
              <a:ea typeface="+mn-ea"/>
              <a:cs typeface="+mn-ea"/>
            </a:endParaRPr>
          </a:p>
          <a:p>
            <a:pPr>
              <a:buFont typeface="Microsoft Uighur" panose="02000000000000000000" charset="0"/>
              <a:buNone/>
              <a:tabLst>
                <a:tab pos="1708150" algn="l"/>
              </a:tabLst>
            </a:pPr>
            <a:r>
              <a:rPr lang="en-US" altLang="en-US" sz="2200" dirty="0">
                <a:latin typeface="+mn-ea"/>
                <a:ea typeface="+mn-ea"/>
                <a:cs typeface="+mn-ea"/>
              </a:rPr>
              <a:t>	Head pointer 53.头部指针53</a:t>
            </a:r>
            <a:endParaRPr lang="en-US" altLang="en-US" sz="2200" dirty="0">
              <a:latin typeface="+mn-ea"/>
              <a:ea typeface="+mn-ea"/>
              <a:cs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noChangeArrowheads="1"/>
          </p:cNvSpPr>
          <p:nvPr>
            <p:ph type="title"/>
          </p:nvPr>
        </p:nvSpPr>
        <p:spPr>
          <a:xfrm>
            <a:off x="891721" y="231158"/>
            <a:ext cx="7664450" cy="576262"/>
          </a:xfrm>
        </p:spPr>
        <p:txBody>
          <a:bodyPr/>
          <a:lstStyle/>
          <a:p>
            <a:pPr eaLnBrk="1" hangingPunct="1"/>
            <a:r>
              <a:rPr lang="en-US" altLang="en-US" sz="2400" dirty="0">
                <a:latin typeface="+mn-lt"/>
                <a:ea typeface="+mn-lt"/>
                <a:cs typeface="+mn-lt"/>
              </a:rPr>
              <a:t>Chapter 11:  Mass-Storage Systems大容量储存</a:t>
            </a:r>
            <a:r>
              <a:rPr lang="zh-CN" altLang="en-US" sz="2400" dirty="0">
                <a:latin typeface="+mn-lt"/>
                <a:ea typeface="+mn-lt"/>
                <a:cs typeface="+mn-lt"/>
              </a:rPr>
              <a:t>系统</a:t>
            </a:r>
            <a:endParaRPr lang="zh-CN" altLang="en-US" sz="2400" dirty="0">
              <a:latin typeface="+mn-lt"/>
              <a:ea typeface="+mn-lt"/>
              <a:cs typeface="+mn-lt"/>
            </a:endParaRPr>
          </a:p>
        </p:txBody>
      </p:sp>
      <p:sp>
        <p:nvSpPr>
          <p:cNvPr id="7170" name="Rectangle 3"/>
          <p:cNvSpPr>
            <a:spLocks noGrp="1" noChangeArrowheads="1"/>
          </p:cNvSpPr>
          <p:nvPr>
            <p:ph type="body" idx="1"/>
          </p:nvPr>
        </p:nvSpPr>
        <p:spPr>
          <a:xfrm>
            <a:off x="878403" y="1233488"/>
            <a:ext cx="7727950" cy="4530725"/>
          </a:xfrm>
        </p:spPr>
        <p:txBody>
          <a:bodyPr/>
          <a:lstStyle/>
          <a:p>
            <a:r>
              <a:rPr lang="en-US" altLang="en-US" sz="2800" dirty="0">
                <a:latin typeface="+mn-ea"/>
                <a:ea typeface="+mn-ea"/>
                <a:cs typeface="+mn-ea"/>
              </a:rPr>
              <a:t>Overview of Mass Storage Structure</a:t>
            </a:r>
            <a:endParaRPr lang="en-US" altLang="en-US" sz="2800" dirty="0">
              <a:latin typeface="+mn-ea"/>
              <a:ea typeface="+mn-ea"/>
              <a:cs typeface="+mn-ea"/>
            </a:endParaRPr>
          </a:p>
          <a:p>
            <a:r>
              <a:rPr lang="en-US" altLang="en-US" sz="2800" dirty="0">
                <a:latin typeface="+mn-ea"/>
                <a:ea typeface="+mn-ea"/>
                <a:cs typeface="+mn-ea"/>
              </a:rPr>
              <a:t>HDD Scheduling硬盘调度</a:t>
            </a:r>
            <a:endParaRPr lang="en-US" altLang="en-US" sz="2800" dirty="0">
              <a:latin typeface="+mn-ea"/>
              <a:ea typeface="+mn-ea"/>
              <a:cs typeface="+mn-ea"/>
            </a:endParaRPr>
          </a:p>
          <a:p>
            <a:r>
              <a:rPr lang="en-US" altLang="en-US" sz="2800" dirty="0">
                <a:latin typeface="+mn-ea"/>
                <a:ea typeface="+mn-ea"/>
                <a:cs typeface="+mn-ea"/>
              </a:rPr>
              <a:t>NVM Scheduling</a:t>
            </a:r>
            <a:r>
              <a:rPr lang="en-US" altLang="en-US" sz="2800" dirty="0">
                <a:latin typeface="+mn-ea"/>
                <a:ea typeface="+mn-ea"/>
                <a:cs typeface="+mn-ea"/>
                <a:sym typeface="+mn-ea"/>
              </a:rPr>
              <a:t>非易失性存储器调度</a:t>
            </a:r>
            <a:endParaRPr lang="en-US" altLang="en-US" sz="2800" dirty="0">
              <a:latin typeface="+mn-ea"/>
              <a:ea typeface="+mn-ea"/>
              <a:cs typeface="+mn-ea"/>
            </a:endParaRPr>
          </a:p>
          <a:p>
            <a:r>
              <a:rPr lang="en-US" altLang="en-US" sz="2800" dirty="0">
                <a:latin typeface="+mn-ea"/>
                <a:ea typeface="+mn-ea"/>
                <a:cs typeface="+mn-ea"/>
              </a:rPr>
              <a:t>Error Detection and Correction错误检测和纠正</a:t>
            </a:r>
            <a:endParaRPr lang="en-US" altLang="en-US" sz="2800" dirty="0">
              <a:latin typeface="+mn-ea"/>
              <a:ea typeface="+mn-ea"/>
              <a:cs typeface="+mn-ea"/>
            </a:endParaRPr>
          </a:p>
          <a:p>
            <a:r>
              <a:rPr lang="en-US" altLang="en-US" sz="2800" dirty="0">
                <a:latin typeface="+mn-ea"/>
                <a:ea typeface="+mn-ea"/>
                <a:cs typeface="+mn-ea"/>
              </a:rPr>
              <a:t>Storage Device Management</a:t>
            </a:r>
            <a:r>
              <a:rPr lang="zh-CN" altLang="en-US" sz="2800" dirty="0">
                <a:latin typeface="+mn-ea"/>
                <a:ea typeface="+mn-ea"/>
                <a:cs typeface="+mn-ea"/>
              </a:rPr>
              <a:t>存储设备管理</a:t>
            </a:r>
            <a:endParaRPr lang="en-US" altLang="en-US" sz="2800" dirty="0">
              <a:latin typeface="+mn-ea"/>
              <a:ea typeface="+mn-ea"/>
              <a:cs typeface="+mn-ea"/>
            </a:endParaRPr>
          </a:p>
          <a:p>
            <a:r>
              <a:rPr lang="en-US" altLang="en-US" sz="2800" dirty="0">
                <a:latin typeface="+mn-ea"/>
                <a:ea typeface="+mn-ea"/>
                <a:cs typeface="+mn-ea"/>
              </a:rPr>
              <a:t>Swap-Space Management</a:t>
            </a:r>
            <a:r>
              <a:rPr lang="zh-CN" altLang="en-US" sz="2800" dirty="0">
                <a:latin typeface="+mn-ea"/>
                <a:ea typeface="+mn-ea"/>
                <a:cs typeface="+mn-ea"/>
              </a:rPr>
              <a:t>交换空间管理</a:t>
            </a:r>
            <a:endParaRPr lang="en-US" altLang="en-US" sz="2800" dirty="0">
              <a:latin typeface="+mn-ea"/>
              <a:ea typeface="+mn-ea"/>
              <a:cs typeface="+mn-ea"/>
            </a:endParaRPr>
          </a:p>
          <a:p>
            <a:r>
              <a:rPr lang="en-US" altLang="en-US" sz="2800" dirty="0">
                <a:latin typeface="+mn-ea"/>
                <a:ea typeface="+mn-ea"/>
                <a:cs typeface="+mn-ea"/>
              </a:rPr>
              <a:t>Storage Attachment存储附件</a:t>
            </a:r>
            <a:endParaRPr lang="en-US" altLang="en-US" sz="2800" dirty="0">
              <a:latin typeface="+mn-ea"/>
              <a:ea typeface="+mn-ea"/>
              <a:cs typeface="+mn-ea"/>
            </a:endParaRPr>
          </a:p>
          <a:p>
            <a:r>
              <a:rPr lang="en-US" altLang="en-US" sz="2800" dirty="0">
                <a:latin typeface="+mn-ea"/>
                <a:ea typeface="+mn-ea"/>
                <a:cs typeface="+mn-ea"/>
              </a:rPr>
              <a:t>RAID Structure</a:t>
            </a:r>
            <a:r>
              <a:rPr lang="zh-CN" altLang="en-US" sz="2800" dirty="0">
                <a:latin typeface="+mn-ea"/>
                <a:ea typeface="+mn-ea"/>
                <a:cs typeface="+mn-ea"/>
              </a:rPr>
              <a:t>磁盘阵列结构</a:t>
            </a:r>
            <a:endParaRPr lang="zh-CN" altLang="en-US" sz="2800" dirty="0">
              <a:latin typeface="+mn-ea"/>
              <a:ea typeface="+mn-ea"/>
              <a:cs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a:xfrm>
            <a:off x="982663" y="239554"/>
            <a:ext cx="6950075" cy="576263"/>
          </a:xfrm>
        </p:spPr>
        <p:txBody>
          <a:bodyPr/>
          <a:lstStyle/>
          <a:p>
            <a:pPr eaLnBrk="1" hangingPunct="1"/>
            <a:r>
              <a:rPr lang="en-US" altLang="en-US" dirty="0">
                <a:latin typeface="+mn-ea"/>
                <a:ea typeface="+mn-ea"/>
                <a:cs typeface="+mn-ea"/>
              </a:rPr>
              <a:t>FCFS</a:t>
            </a:r>
            <a:r>
              <a:rPr lang="zh-CN" altLang="en-US" dirty="0">
                <a:latin typeface="+mn-ea"/>
                <a:ea typeface="+mn-ea"/>
                <a:cs typeface="+mn-ea"/>
              </a:rPr>
              <a:t>先到先服务</a:t>
            </a:r>
            <a:endParaRPr lang="zh-CN" altLang="en-US" dirty="0">
              <a:latin typeface="+mn-ea"/>
              <a:ea typeface="+mn-ea"/>
              <a:cs typeface="+mn-ea"/>
            </a:endParaRPr>
          </a:p>
        </p:txBody>
      </p:sp>
      <p:sp>
        <p:nvSpPr>
          <p:cNvPr id="36866" name="Text Box 4"/>
          <p:cNvSpPr txBox="1">
            <a:spLocks noChangeArrowheads="1"/>
          </p:cNvSpPr>
          <p:nvPr/>
        </p:nvSpPr>
        <p:spPr bwMode="auto">
          <a:xfrm>
            <a:off x="982980" y="1000443"/>
            <a:ext cx="7378065" cy="1275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2200">
                <a:latin typeface="Microsoft YaHei UI" panose="020B0503020204020204" charset="-122"/>
              </a:rPr>
              <a:t>Illustration shows total head movement of 640 cylinders.</a:t>
            </a:r>
            <a:endParaRPr lang="en-US" altLang="en-US" sz="2200">
              <a:latin typeface="Microsoft YaHei UI" panose="020B0503020204020204" charset="-122"/>
            </a:endParaRPr>
          </a:p>
          <a:p>
            <a:pPr algn="ctr">
              <a:spcBef>
                <a:spcPct val="50000"/>
              </a:spcBef>
            </a:pPr>
            <a:r>
              <a:rPr lang="en-US" altLang="en-US" sz="2200">
                <a:latin typeface="Microsoft YaHei UI" panose="020B0503020204020204" charset="-122"/>
              </a:rPr>
              <a:t>插图显示了 640 个气缸的总磁头移动</a:t>
            </a:r>
            <a:endParaRPr lang="en-US" altLang="en-US" sz="2200">
              <a:latin typeface="Microsoft YaHei UI" panose="020B0503020204020204" charset="-122"/>
            </a:endParaRPr>
          </a:p>
        </p:txBody>
      </p:sp>
      <p:pic>
        <p:nvPicPr>
          <p:cNvPr id="36867"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20788" y="2328863"/>
            <a:ext cx="5840412" cy="423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a:xfrm>
            <a:off x="457200" y="239554"/>
            <a:ext cx="7840663" cy="576263"/>
          </a:xfrm>
        </p:spPr>
        <p:txBody>
          <a:bodyPr/>
          <a:lstStyle/>
          <a:p>
            <a:pPr eaLnBrk="1" hangingPunct="1"/>
            <a:r>
              <a:rPr lang="en-US" altLang="en-US" dirty="0"/>
              <a:t>SCAN扫描</a:t>
            </a:r>
            <a:endParaRPr lang="en-US" altLang="en-US" dirty="0"/>
          </a:p>
        </p:txBody>
      </p:sp>
      <p:sp>
        <p:nvSpPr>
          <p:cNvPr id="38914" name="Rectangle 3"/>
          <p:cNvSpPr>
            <a:spLocks noGrp="1" noChangeArrowheads="1"/>
          </p:cNvSpPr>
          <p:nvPr>
            <p:ph type="body" idx="1"/>
          </p:nvPr>
        </p:nvSpPr>
        <p:spPr>
          <a:xfrm>
            <a:off x="897749" y="1150938"/>
            <a:ext cx="7658422" cy="4530725"/>
          </a:xfrm>
        </p:spPr>
        <p:txBody>
          <a:bodyPr/>
          <a:lstStyle/>
          <a:p>
            <a:r>
              <a:rPr lang="en-US" altLang="en-US" sz="2200" dirty="0">
                <a:latin typeface="+mn-ea"/>
                <a:ea typeface="+mn-ea"/>
                <a:cs typeface="+mn-ea"/>
              </a:rPr>
              <a:t>The disk arm starts at one end of the disk, and moves toward the other end, servicing requests until it gets to the other end of the disk, where the head movement is reversed and servicing continues.磁盘臂从磁盘的一端开始，然后向另一端移动，为请求提供服务，直到它到达磁盘的另一端，在那里磁头运动反向并继续提供服务。</a:t>
            </a:r>
            <a:endParaRPr lang="en-US" altLang="en-US" sz="2200" dirty="0">
              <a:latin typeface="+mn-ea"/>
              <a:ea typeface="+mn-ea"/>
              <a:cs typeface="+mn-ea"/>
            </a:endParaRPr>
          </a:p>
          <a:p>
            <a:r>
              <a:rPr lang="en-US" altLang="en-US" sz="2200" b="1" dirty="0">
                <a:solidFill>
                  <a:srgbClr val="006699"/>
                </a:solidFill>
                <a:latin typeface="+mn-ea"/>
                <a:ea typeface="+mn-ea"/>
                <a:cs typeface="+mn-ea"/>
              </a:rPr>
              <a:t>SCAN</a:t>
            </a:r>
            <a:r>
              <a:rPr lang="en-US" altLang="en-US" sz="2200" b="1" dirty="0">
                <a:solidFill>
                  <a:srgbClr val="3366FF"/>
                </a:solidFill>
                <a:latin typeface="+mn-ea"/>
                <a:ea typeface="+mn-ea"/>
                <a:cs typeface="+mn-ea"/>
              </a:rPr>
              <a:t> </a:t>
            </a:r>
            <a:r>
              <a:rPr lang="en-US" altLang="en-US" sz="2200" b="1" dirty="0">
                <a:solidFill>
                  <a:srgbClr val="006699"/>
                </a:solidFill>
                <a:latin typeface="+mn-ea"/>
                <a:ea typeface="+mn-ea"/>
                <a:cs typeface="+mn-ea"/>
              </a:rPr>
              <a:t>algorithm</a:t>
            </a:r>
            <a:r>
              <a:rPr lang="en-US" altLang="en-US" sz="2200" dirty="0">
                <a:solidFill>
                  <a:srgbClr val="3366FF"/>
                </a:solidFill>
                <a:latin typeface="+mn-ea"/>
                <a:ea typeface="+mn-ea"/>
                <a:cs typeface="+mn-ea"/>
              </a:rPr>
              <a:t> </a:t>
            </a:r>
            <a:r>
              <a:rPr lang="en-US" altLang="en-US" sz="2200" dirty="0">
                <a:latin typeface="+mn-ea"/>
                <a:ea typeface="+mn-ea"/>
                <a:cs typeface="+mn-ea"/>
              </a:rPr>
              <a:t>Sometimes called the </a:t>
            </a:r>
            <a:r>
              <a:rPr lang="en-US" altLang="en-US" sz="2200" b="1" dirty="0">
                <a:solidFill>
                  <a:srgbClr val="006699"/>
                </a:solidFill>
                <a:latin typeface="+mn-ea"/>
                <a:ea typeface="+mn-ea"/>
                <a:cs typeface="+mn-ea"/>
              </a:rPr>
              <a:t>elevator</a:t>
            </a:r>
            <a:r>
              <a:rPr lang="en-US" altLang="en-US" sz="2200" b="1" dirty="0">
                <a:solidFill>
                  <a:srgbClr val="3366FF"/>
                </a:solidFill>
                <a:latin typeface="+mn-ea"/>
                <a:ea typeface="+mn-ea"/>
                <a:cs typeface="+mn-ea"/>
              </a:rPr>
              <a:t> </a:t>
            </a:r>
            <a:r>
              <a:rPr lang="en-US" altLang="en-US" sz="2200" b="1" dirty="0">
                <a:solidFill>
                  <a:srgbClr val="006699"/>
                </a:solidFill>
                <a:latin typeface="+mn-ea"/>
                <a:ea typeface="+mn-ea"/>
                <a:cs typeface="+mn-ea"/>
              </a:rPr>
              <a:t>algorithm.</a:t>
            </a:r>
            <a:r>
              <a:rPr lang="zh-CN" altLang="en-US" sz="2200" b="1" dirty="0">
                <a:solidFill>
                  <a:srgbClr val="006699"/>
                </a:solidFill>
                <a:latin typeface="+mn-ea"/>
                <a:ea typeface="+mn-ea"/>
                <a:cs typeface="+mn-ea"/>
              </a:rPr>
              <a:t>扫描</a:t>
            </a:r>
            <a:r>
              <a:rPr lang="en-US" altLang="en-US" sz="2200" b="1" dirty="0">
                <a:solidFill>
                  <a:srgbClr val="006699"/>
                </a:solidFill>
                <a:latin typeface="+mn-ea"/>
                <a:ea typeface="+mn-ea"/>
                <a:cs typeface="+mn-ea"/>
              </a:rPr>
              <a:t>算法</a:t>
            </a:r>
            <a:r>
              <a:rPr lang="en-US" altLang="en-US" sz="2200" dirty="0">
                <a:solidFill>
                  <a:schemeClr val="tx1"/>
                </a:solidFill>
                <a:latin typeface="+mn-ea"/>
                <a:ea typeface="+mn-ea"/>
                <a:cs typeface="+mn-ea"/>
              </a:rPr>
              <a:t>有时也称为</a:t>
            </a:r>
            <a:r>
              <a:rPr lang="en-US" altLang="en-US" sz="2200" b="1" dirty="0">
                <a:solidFill>
                  <a:srgbClr val="006699"/>
                </a:solidFill>
                <a:latin typeface="+mn-ea"/>
                <a:ea typeface="+mn-ea"/>
                <a:cs typeface="+mn-ea"/>
              </a:rPr>
              <a:t>电梯算法</a:t>
            </a:r>
            <a:r>
              <a:rPr lang="en-US" altLang="en-US" sz="2200" dirty="0">
                <a:solidFill>
                  <a:schemeClr val="tx1"/>
                </a:solidFill>
                <a:latin typeface="+mn-ea"/>
                <a:ea typeface="+mn-ea"/>
                <a:cs typeface="+mn-ea"/>
              </a:rPr>
              <a:t>。</a:t>
            </a:r>
            <a:endParaRPr lang="en-US" altLang="en-US" sz="2200" dirty="0">
              <a:solidFill>
                <a:schemeClr val="tx1"/>
              </a:solidFill>
              <a:latin typeface="+mn-ea"/>
              <a:ea typeface="+mn-ea"/>
              <a:cs typeface="+mn-ea"/>
            </a:endParaRPr>
          </a:p>
          <a:p>
            <a:r>
              <a:rPr lang="en-US" altLang="en-US" sz="2200" dirty="0">
                <a:latin typeface="+mn-ea"/>
                <a:ea typeface="+mn-ea"/>
                <a:cs typeface="+mn-ea"/>
              </a:rPr>
              <a:t>Illustration shows total head movement of 208 cylinders.插图显示了208 个气缸的总磁头移动。</a:t>
            </a:r>
            <a:endParaRPr lang="en-US" altLang="en-US" sz="2200" dirty="0">
              <a:latin typeface="+mn-ea"/>
              <a:ea typeface="+mn-ea"/>
              <a:cs typeface="+mn-ea"/>
            </a:endParaRPr>
          </a:p>
          <a:p>
            <a:r>
              <a:rPr lang="en-US" altLang="en-US" sz="2200" dirty="0">
                <a:latin typeface="+mn-ea"/>
                <a:ea typeface="+mn-ea"/>
                <a:cs typeface="+mn-ea"/>
              </a:rPr>
              <a:t>But note that if requests are uniformly dense, largest density at other end of disk and those wait the longest.但请注意，如果请求密度均匀，则磁盘另一端的密度最大，等待时间最长。</a:t>
            </a:r>
            <a:endParaRPr lang="en-US" altLang="en-US" sz="2200" dirty="0">
              <a:latin typeface="+mn-ea"/>
              <a:ea typeface="+mn-ea"/>
              <a:cs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p:nvPr>
        </p:nvSpPr>
        <p:spPr>
          <a:xfrm>
            <a:off x="457200" y="251249"/>
            <a:ext cx="8229600" cy="576262"/>
          </a:xfrm>
        </p:spPr>
        <p:txBody>
          <a:bodyPr/>
          <a:lstStyle/>
          <a:p>
            <a:pPr eaLnBrk="1" hangingPunct="1"/>
            <a:r>
              <a:rPr lang="en-US" altLang="en-US" dirty="0"/>
              <a:t>SCAN (Cont.)</a:t>
            </a:r>
            <a:endParaRPr lang="en-US" altLang="en-US" dirty="0"/>
          </a:p>
        </p:txBody>
      </p:sp>
      <p:pic>
        <p:nvPicPr>
          <p:cNvPr id="40962"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46250" y="1236663"/>
            <a:ext cx="5981700" cy="451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a:xfrm>
            <a:off x="696264" y="239554"/>
            <a:ext cx="7869238" cy="576263"/>
          </a:xfrm>
        </p:spPr>
        <p:txBody>
          <a:bodyPr/>
          <a:lstStyle/>
          <a:p>
            <a:pPr eaLnBrk="1" hangingPunct="1"/>
            <a:r>
              <a:rPr lang="en-US" altLang="en-US" dirty="0"/>
              <a:t>C-SCAN</a:t>
            </a:r>
            <a:endParaRPr lang="en-US" altLang="en-US" dirty="0"/>
          </a:p>
        </p:txBody>
      </p:sp>
      <p:sp>
        <p:nvSpPr>
          <p:cNvPr id="43010" name="Rectangle 3"/>
          <p:cNvSpPr>
            <a:spLocks noGrp="1" noChangeArrowheads="1"/>
          </p:cNvSpPr>
          <p:nvPr>
            <p:ph type="body" idx="1"/>
          </p:nvPr>
        </p:nvSpPr>
        <p:spPr>
          <a:xfrm>
            <a:off x="889000" y="1138238"/>
            <a:ext cx="7676502" cy="4530725"/>
          </a:xfrm>
        </p:spPr>
        <p:txBody>
          <a:bodyPr/>
          <a:lstStyle/>
          <a:p>
            <a:r>
              <a:rPr lang="en-US" altLang="en-US" sz="2200" dirty="0">
                <a:latin typeface="+mn-ea"/>
                <a:ea typeface="+mn-ea"/>
                <a:cs typeface="+mn-ea"/>
              </a:rPr>
              <a:t>Provides a more uniform wait time than SCAN.提供比 SCAN 更统一的等待时间</a:t>
            </a:r>
            <a:endParaRPr lang="en-US" altLang="en-US" sz="2200" dirty="0">
              <a:latin typeface="+mn-ea"/>
              <a:ea typeface="+mn-ea"/>
              <a:cs typeface="+mn-ea"/>
            </a:endParaRPr>
          </a:p>
          <a:p>
            <a:r>
              <a:rPr lang="en-US" altLang="en-US" sz="2200" dirty="0">
                <a:latin typeface="+mn-ea"/>
                <a:ea typeface="+mn-ea"/>
                <a:cs typeface="+mn-ea"/>
              </a:rPr>
              <a:t>The head moves from one end of the disk to the other, servicing requests as it goes.磁头从磁盘的一端移动到另一端，同时为请求提供服务。</a:t>
            </a:r>
            <a:endParaRPr lang="en-US" altLang="en-US" sz="2200" dirty="0">
              <a:latin typeface="+mn-ea"/>
              <a:ea typeface="+mn-ea"/>
              <a:cs typeface="+mn-ea"/>
            </a:endParaRPr>
          </a:p>
          <a:p>
            <a:pPr lvl="1"/>
            <a:r>
              <a:rPr lang="en-US" altLang="en-US" sz="2200" dirty="0">
                <a:latin typeface="+mn-ea"/>
                <a:ea typeface="+mn-ea"/>
                <a:cs typeface="+mn-ea"/>
              </a:rPr>
              <a:t>When it reaches the other end, however, it immediately returns to the beginning of the disk, without servicing any requests on the return trip.但是，当它到达另一端时，它会立即返回到磁盘的开头，而不会在回程中为任何请求提供服务。</a:t>
            </a:r>
            <a:endParaRPr lang="en-US" altLang="en-US" sz="2200" dirty="0">
              <a:latin typeface="+mn-ea"/>
              <a:ea typeface="+mn-ea"/>
              <a:cs typeface="+mn-ea"/>
            </a:endParaRPr>
          </a:p>
          <a:p>
            <a:r>
              <a:rPr lang="en-US" altLang="en-US" sz="2200" dirty="0">
                <a:latin typeface="+mn-ea"/>
                <a:ea typeface="+mn-ea"/>
                <a:cs typeface="+mn-ea"/>
              </a:rPr>
              <a:t>Treats the cylinders as a circular list that wraps around from the last cylinder to the first one.将圆柱体视为从最后一个圆柱体到第一个圆柱体环绕的圆形列表。</a:t>
            </a:r>
            <a:endParaRPr lang="en-US" altLang="en-US" sz="2200" dirty="0">
              <a:latin typeface="+mn-ea"/>
              <a:ea typeface="+mn-ea"/>
              <a:cs typeface="+mn-ea"/>
            </a:endParaRPr>
          </a:p>
          <a:p>
            <a:r>
              <a:rPr lang="en-US" altLang="en-US" sz="2200" dirty="0">
                <a:latin typeface="+mn-ea"/>
                <a:ea typeface="+mn-ea"/>
                <a:cs typeface="+mn-ea"/>
              </a:rPr>
              <a:t>Total number of cylinders?气缸总数？</a:t>
            </a:r>
            <a:endParaRPr lang="en-US" altLang="en-US" sz="2200" dirty="0">
              <a:latin typeface="+mn-ea"/>
              <a:ea typeface="+mn-ea"/>
              <a:cs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a:xfrm>
            <a:off x="457200" y="247880"/>
            <a:ext cx="8229600" cy="576262"/>
          </a:xfrm>
        </p:spPr>
        <p:txBody>
          <a:bodyPr/>
          <a:lstStyle/>
          <a:p>
            <a:pPr eaLnBrk="1" hangingPunct="1"/>
            <a:r>
              <a:rPr lang="en-US" altLang="en-US" dirty="0"/>
              <a:t>C-SCAN (Cont.)</a:t>
            </a:r>
            <a:endParaRPr lang="en-US" altLang="en-US" dirty="0"/>
          </a:p>
        </p:txBody>
      </p:sp>
      <p:pic>
        <p:nvPicPr>
          <p:cNvPr id="45058" name="Picture 4"/>
          <p:cNvPicPr>
            <a:picLocks noChangeAspect="1" noChangeArrowheads="1"/>
          </p:cNvPicPr>
          <p:nvPr/>
        </p:nvPicPr>
        <p:blipFill>
          <a:blip r:embed="rId1">
            <a:extLst>
              <a:ext uri="{28A0092B-C50C-407E-A947-70E740481C1C}">
                <a14:useLocalDpi xmlns:a14="http://schemas.microsoft.com/office/drawing/2010/main" val="0"/>
              </a:ext>
            </a:extLst>
          </a:blip>
          <a:srcRect l="706" t="3731" r="925" b="3731"/>
          <a:stretch>
            <a:fillRect/>
          </a:stretch>
        </p:blipFill>
        <p:spPr bwMode="auto">
          <a:xfrm>
            <a:off x="1638300" y="1265238"/>
            <a:ext cx="5802313" cy="409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a:xfrm>
            <a:off x="584200" y="244123"/>
            <a:ext cx="8404225" cy="576262"/>
          </a:xfrm>
        </p:spPr>
        <p:txBody>
          <a:bodyPr/>
          <a:lstStyle/>
          <a:p>
            <a:pPr eaLnBrk="1" hangingPunct="1"/>
            <a:r>
              <a:rPr lang="en-US" altLang="en-US" sz="2400" dirty="0"/>
              <a:t>Selecting a Disk-Scheduling Algorithm选择磁盘调度算法</a:t>
            </a:r>
            <a:endParaRPr lang="en-US" altLang="en-US" sz="2400" dirty="0"/>
          </a:p>
        </p:txBody>
      </p:sp>
      <p:sp>
        <p:nvSpPr>
          <p:cNvPr id="47106" name="Rectangle 3"/>
          <p:cNvSpPr>
            <a:spLocks noGrp="1" noChangeArrowheads="1"/>
          </p:cNvSpPr>
          <p:nvPr>
            <p:ph type="body" idx="1"/>
          </p:nvPr>
        </p:nvSpPr>
        <p:spPr>
          <a:xfrm>
            <a:off x="584200" y="896303"/>
            <a:ext cx="7975600" cy="4530725"/>
          </a:xfrm>
        </p:spPr>
        <p:txBody>
          <a:bodyPr/>
          <a:lstStyle/>
          <a:p>
            <a:r>
              <a:rPr lang="en-US" altLang="en-US" sz="1300" dirty="0">
                <a:latin typeface="+mn-ea"/>
                <a:ea typeface="+mn-ea"/>
                <a:cs typeface="+mn-ea"/>
              </a:rPr>
              <a:t>SSTF is common and has a natural appeal.SSTF很常见并且具有天然的吸引力。</a:t>
            </a:r>
            <a:endParaRPr lang="en-US" altLang="en-US" sz="1300" dirty="0">
              <a:latin typeface="+mn-ea"/>
              <a:ea typeface="+mn-ea"/>
              <a:cs typeface="+mn-ea"/>
            </a:endParaRPr>
          </a:p>
          <a:p>
            <a:r>
              <a:rPr lang="en-US" altLang="en-US" sz="1300" dirty="0">
                <a:latin typeface="+mn-ea"/>
                <a:ea typeface="+mn-ea"/>
                <a:cs typeface="+mn-ea"/>
              </a:rPr>
              <a:t>SCAN and C-SCAN perform better for systems that place a heavy load on the disk.SCAN和C-SCAN对磁盘负载较重的系统表现更好</a:t>
            </a:r>
            <a:r>
              <a:rPr lang="en-US" altLang="en-US" sz="1300" dirty="0">
                <a:latin typeface="+mn-ea"/>
                <a:ea typeface="+mn-ea"/>
                <a:cs typeface="+mn-ea"/>
                <a:sym typeface="+mn-ea"/>
              </a:rPr>
              <a:t>。</a:t>
            </a:r>
            <a:endParaRPr lang="en-US" altLang="en-US" sz="1300" dirty="0">
              <a:latin typeface="+mn-ea"/>
              <a:ea typeface="+mn-ea"/>
              <a:cs typeface="+mn-ea"/>
            </a:endParaRPr>
          </a:p>
          <a:p>
            <a:pPr lvl="1"/>
            <a:r>
              <a:rPr lang="en-US" altLang="en-US" sz="1300" dirty="0">
                <a:latin typeface="+mn-ea"/>
                <a:ea typeface="+mn-ea"/>
                <a:cs typeface="+mn-ea"/>
              </a:rPr>
              <a:t>Less starvation, but still possible.减少饥饿，但仍有可能。</a:t>
            </a:r>
            <a:endParaRPr lang="en-US" altLang="en-US" sz="1300" dirty="0">
              <a:latin typeface="+mn-ea"/>
              <a:ea typeface="+mn-ea"/>
              <a:cs typeface="+mn-ea"/>
            </a:endParaRPr>
          </a:p>
          <a:p>
            <a:r>
              <a:rPr lang="en-US" altLang="en-US" sz="1300" dirty="0">
                <a:latin typeface="+mn-ea"/>
                <a:ea typeface="+mn-ea"/>
                <a:cs typeface="+mn-ea"/>
              </a:rPr>
              <a:t>To avoid starvation Linux implements </a:t>
            </a:r>
            <a:r>
              <a:rPr lang="en-US" altLang="en-US" sz="1300" b="1" dirty="0">
                <a:solidFill>
                  <a:srgbClr val="006699"/>
                </a:solidFill>
                <a:latin typeface="+mn-ea"/>
                <a:ea typeface="+mn-ea"/>
                <a:cs typeface="+mn-ea"/>
              </a:rPr>
              <a:t>deadline</a:t>
            </a:r>
            <a:r>
              <a:rPr lang="en-US" altLang="en-US" sz="1300" dirty="0">
                <a:latin typeface="+mn-ea"/>
                <a:ea typeface="+mn-ea"/>
                <a:cs typeface="+mn-ea"/>
              </a:rPr>
              <a:t> scheduler.为了避免饥饿，Linux实现了截止日期调度程序。</a:t>
            </a:r>
            <a:endParaRPr lang="en-US" altLang="en-US" sz="1300" dirty="0">
              <a:latin typeface="+mn-ea"/>
              <a:ea typeface="+mn-ea"/>
              <a:cs typeface="+mn-ea"/>
            </a:endParaRPr>
          </a:p>
          <a:p>
            <a:pPr lvl="1"/>
            <a:r>
              <a:rPr lang="en-US" altLang="en-US" sz="1300" dirty="0">
                <a:latin typeface="+mn-ea"/>
                <a:ea typeface="+mn-ea"/>
                <a:cs typeface="+mn-ea"/>
              </a:rPr>
              <a:t>Maintains separate read and write queues, gives read priority.保持独立的读写队列，给予读优先权</a:t>
            </a:r>
            <a:r>
              <a:rPr lang="en-US" altLang="en-US" sz="1300" dirty="0">
                <a:latin typeface="+mn-ea"/>
                <a:ea typeface="+mn-ea"/>
                <a:cs typeface="+mn-ea"/>
                <a:sym typeface="+mn-ea"/>
              </a:rPr>
              <a:t>。</a:t>
            </a:r>
            <a:endParaRPr lang="en-US" altLang="en-US" sz="1300" dirty="0">
              <a:latin typeface="+mn-ea"/>
              <a:ea typeface="+mn-ea"/>
              <a:cs typeface="+mn-ea"/>
            </a:endParaRPr>
          </a:p>
          <a:p>
            <a:pPr lvl="2"/>
            <a:r>
              <a:rPr lang="en-US" altLang="en-US" sz="1300" dirty="0">
                <a:latin typeface="+mn-ea"/>
                <a:ea typeface="+mn-ea"/>
                <a:cs typeface="+mn-ea"/>
              </a:rPr>
              <a:t>Because processes more likely to block on read than write.因为进程更可能阻塞读而不是写</a:t>
            </a:r>
            <a:endParaRPr lang="en-US" altLang="en-US" sz="1300" dirty="0">
              <a:latin typeface="+mn-ea"/>
              <a:ea typeface="+mn-ea"/>
              <a:cs typeface="+mn-ea"/>
            </a:endParaRPr>
          </a:p>
          <a:p>
            <a:pPr lvl="1"/>
            <a:r>
              <a:rPr lang="en-US" altLang="en-US" sz="1300" dirty="0">
                <a:latin typeface="+mn-ea"/>
                <a:ea typeface="+mn-ea"/>
                <a:cs typeface="+mn-ea"/>
              </a:rPr>
              <a:t>Implements four queues: 2 x read and 2 x write.实现四个队列：2 x 读取和 2 x 写入。</a:t>
            </a:r>
            <a:endParaRPr lang="en-US" altLang="en-US" sz="1300" dirty="0">
              <a:latin typeface="+mn-ea"/>
              <a:ea typeface="+mn-ea"/>
              <a:cs typeface="+mn-ea"/>
            </a:endParaRPr>
          </a:p>
          <a:p>
            <a:pPr lvl="2"/>
            <a:r>
              <a:rPr lang="en-US" altLang="en-US" sz="1300" dirty="0">
                <a:latin typeface="+mn-ea"/>
                <a:ea typeface="+mn-ea"/>
                <a:cs typeface="+mn-ea"/>
              </a:rPr>
              <a:t> 1 read and 1 write queue sorted in LBA order, essentially implementing C-SCAN.1 个读和1个写队列按 LBA 顺序排序，本质上实现了 C-SCAN。</a:t>
            </a:r>
            <a:endParaRPr lang="en-US" altLang="en-US" sz="1300" dirty="0">
              <a:latin typeface="+mn-ea"/>
              <a:ea typeface="+mn-ea"/>
              <a:cs typeface="+mn-ea"/>
            </a:endParaRPr>
          </a:p>
          <a:p>
            <a:pPr lvl="2"/>
            <a:r>
              <a:rPr lang="en-US" altLang="en-US" sz="1300" dirty="0">
                <a:latin typeface="+mn-ea"/>
                <a:ea typeface="+mn-ea"/>
                <a:cs typeface="+mn-ea"/>
              </a:rPr>
              <a:t>1 read and 1 write queue sorted in FCFS order.按 FCFS 顺序排序的 1 个读取和 1 个写入队列。</a:t>
            </a:r>
            <a:endParaRPr lang="en-US" altLang="en-US" sz="1300" dirty="0">
              <a:latin typeface="+mn-ea"/>
              <a:ea typeface="+mn-ea"/>
              <a:cs typeface="+mn-ea"/>
            </a:endParaRPr>
          </a:p>
          <a:p>
            <a:pPr lvl="2"/>
            <a:r>
              <a:rPr lang="en-US" altLang="en-US" sz="1300" dirty="0">
                <a:latin typeface="+mn-ea"/>
                <a:ea typeface="+mn-ea"/>
                <a:cs typeface="+mn-ea"/>
              </a:rPr>
              <a:t>All I/O requests sent in batch sorted in that queue’s order.批量发送的所有I/O请求都按该队列的顺序排序</a:t>
            </a:r>
            <a:r>
              <a:rPr lang="zh-CN" altLang="en-US" sz="1300" dirty="0">
                <a:latin typeface="+mn-ea"/>
                <a:ea typeface="+mn-ea"/>
                <a:cs typeface="+mn-ea"/>
              </a:rPr>
              <a:t>。</a:t>
            </a:r>
            <a:endParaRPr lang="en-US" altLang="en-US" sz="1300" dirty="0">
              <a:latin typeface="+mn-ea"/>
              <a:ea typeface="+mn-ea"/>
              <a:cs typeface="+mn-ea"/>
            </a:endParaRPr>
          </a:p>
          <a:p>
            <a:pPr lvl="2"/>
            <a:r>
              <a:rPr lang="en-US" altLang="en-US" sz="1300" dirty="0">
                <a:latin typeface="+mn-ea"/>
                <a:ea typeface="+mn-ea"/>
                <a:cs typeface="+mn-ea"/>
              </a:rPr>
              <a:t>After each batch, checks if any requests in FCFS older than configured age (default 500ms).在每个批次之后，检查 FCFS 中是否有任何请求比配置的时间(默认 500 毫秒)早</a:t>
            </a:r>
            <a:r>
              <a:rPr lang="zh-CN" altLang="en-US" sz="1300" dirty="0">
                <a:latin typeface="+mn-ea"/>
                <a:ea typeface="宋体" panose="02010600030101010101" pitchFamily="2" charset="-122"/>
                <a:cs typeface="+mn-ea"/>
              </a:rPr>
              <a:t>。</a:t>
            </a:r>
            <a:endParaRPr lang="en-US" altLang="en-US" sz="1300" dirty="0">
              <a:latin typeface="+mn-ea"/>
              <a:ea typeface="+mn-ea"/>
              <a:cs typeface="+mn-ea"/>
            </a:endParaRPr>
          </a:p>
          <a:p>
            <a:pPr lvl="3"/>
            <a:r>
              <a:rPr lang="en-US" altLang="en-US" sz="1300" dirty="0">
                <a:latin typeface="+mn-ea"/>
                <a:ea typeface="+mn-ea"/>
                <a:cs typeface="+mn-ea"/>
              </a:rPr>
              <a:t>If so, LBA queue containing that request is selected for next batch of I/O.如果是，则为下一批 I/O 选择包含该请求的LBA队列</a:t>
            </a:r>
            <a:r>
              <a:rPr lang="zh-CN" altLang="en-US" sz="1300" dirty="0">
                <a:latin typeface="+mn-ea"/>
                <a:ea typeface="+mn-ea"/>
                <a:cs typeface="+mn-ea"/>
              </a:rPr>
              <a:t>。</a:t>
            </a:r>
            <a:endParaRPr lang="en-US" altLang="en-US" sz="1300" dirty="0">
              <a:latin typeface="+mn-ea"/>
              <a:ea typeface="+mn-ea"/>
              <a:cs typeface="+mn-ea"/>
            </a:endParaRPr>
          </a:p>
          <a:p>
            <a:r>
              <a:rPr lang="en-US" altLang="en-US" sz="1300" dirty="0">
                <a:latin typeface="+mn-ea"/>
                <a:ea typeface="+mn-ea"/>
                <a:cs typeface="+mn-ea"/>
              </a:rPr>
              <a:t>In RHEL 7 also </a:t>
            </a:r>
            <a:r>
              <a:rPr lang="en-US" altLang="en-US" sz="1300" b="1" dirty="0">
                <a:solidFill>
                  <a:srgbClr val="006699"/>
                </a:solidFill>
                <a:latin typeface="+mn-ea"/>
                <a:ea typeface="+mn-ea"/>
                <a:cs typeface="+mn-ea"/>
              </a:rPr>
              <a:t>NOOP</a:t>
            </a:r>
            <a:r>
              <a:rPr lang="en-US" altLang="en-US" sz="1300" dirty="0">
                <a:latin typeface="+mn-ea"/>
                <a:ea typeface="+mn-ea"/>
                <a:cs typeface="+mn-ea"/>
              </a:rPr>
              <a:t> and </a:t>
            </a:r>
            <a:r>
              <a:rPr lang="en-US" altLang="en-US" sz="1300" b="1" dirty="0">
                <a:solidFill>
                  <a:srgbClr val="006699"/>
                </a:solidFill>
                <a:latin typeface="+mn-ea"/>
                <a:ea typeface="+mn-ea"/>
                <a:cs typeface="+mn-ea"/>
              </a:rPr>
              <a:t>completely</a:t>
            </a:r>
            <a:r>
              <a:rPr lang="en-US" altLang="en-US" sz="1300" b="1" dirty="0">
                <a:solidFill>
                  <a:srgbClr val="3366FF"/>
                </a:solidFill>
                <a:latin typeface="+mn-ea"/>
                <a:ea typeface="+mn-ea"/>
                <a:cs typeface="+mn-ea"/>
              </a:rPr>
              <a:t> </a:t>
            </a:r>
            <a:r>
              <a:rPr lang="en-US" altLang="en-US" sz="1300" b="1" dirty="0">
                <a:solidFill>
                  <a:srgbClr val="006699"/>
                </a:solidFill>
                <a:latin typeface="+mn-ea"/>
                <a:ea typeface="+mn-ea"/>
                <a:cs typeface="+mn-ea"/>
              </a:rPr>
              <a:t>fair</a:t>
            </a:r>
            <a:r>
              <a:rPr lang="en-US" altLang="en-US" sz="1300" b="1" dirty="0">
                <a:solidFill>
                  <a:srgbClr val="3366FF"/>
                </a:solidFill>
                <a:latin typeface="+mn-ea"/>
                <a:ea typeface="+mn-ea"/>
                <a:cs typeface="+mn-ea"/>
              </a:rPr>
              <a:t> </a:t>
            </a:r>
            <a:r>
              <a:rPr lang="en-US" altLang="en-US" sz="1300" b="1" dirty="0">
                <a:solidFill>
                  <a:srgbClr val="006699"/>
                </a:solidFill>
                <a:latin typeface="+mn-ea"/>
                <a:ea typeface="+mn-ea"/>
                <a:cs typeface="+mn-ea"/>
              </a:rPr>
              <a:t>queueing</a:t>
            </a:r>
            <a:r>
              <a:rPr lang="en-US" altLang="en-US" sz="1300" dirty="0">
                <a:latin typeface="+mn-ea"/>
                <a:ea typeface="+mn-ea"/>
                <a:cs typeface="+mn-ea"/>
              </a:rPr>
              <a:t> scheduler (</a:t>
            </a:r>
            <a:r>
              <a:rPr lang="en-US" altLang="en-US" sz="1300" b="1" dirty="0">
                <a:solidFill>
                  <a:srgbClr val="006699"/>
                </a:solidFill>
                <a:latin typeface="+mn-ea"/>
                <a:ea typeface="+mn-ea"/>
                <a:cs typeface="+mn-ea"/>
              </a:rPr>
              <a:t>CFQ</a:t>
            </a:r>
            <a:r>
              <a:rPr lang="en-US" altLang="en-US" sz="1300" dirty="0">
                <a:latin typeface="+mn-ea"/>
                <a:ea typeface="+mn-ea"/>
                <a:cs typeface="+mn-ea"/>
              </a:rPr>
              <a:t>) also available, defaults vary by storage device.在RHEL 7中，NOOP和完全公平队列调度程序 (CFQ) 也可用，默认值因存储设备而异。</a:t>
            </a:r>
            <a:endParaRPr lang="en-US" altLang="en-US" sz="1300" dirty="0">
              <a:latin typeface="+mn-ea"/>
              <a:ea typeface="+mn-ea"/>
              <a:cs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a:xfrm>
            <a:off x="893795" y="234792"/>
            <a:ext cx="7712075" cy="576262"/>
          </a:xfrm>
        </p:spPr>
        <p:txBody>
          <a:bodyPr/>
          <a:lstStyle/>
          <a:p>
            <a:pPr eaLnBrk="1" hangingPunct="1"/>
            <a:r>
              <a:rPr lang="en-US" altLang="en-US" dirty="0"/>
              <a:t>NVM Scheduling</a:t>
            </a:r>
            <a:r>
              <a:rPr lang="en-US" altLang="en-US" dirty="0">
                <a:latin typeface="+mn-ea"/>
                <a:ea typeface="+mn-ea"/>
                <a:cs typeface="+mn-ea"/>
                <a:sym typeface="+mn-ea"/>
              </a:rPr>
              <a:t>非易失性存储器调度</a:t>
            </a:r>
            <a:endParaRPr lang="en-US" altLang="en-US" dirty="0"/>
          </a:p>
        </p:txBody>
      </p:sp>
      <p:sp>
        <p:nvSpPr>
          <p:cNvPr id="49154" name="Rectangle 3"/>
          <p:cNvSpPr>
            <a:spLocks noGrp="1" noChangeArrowheads="1"/>
          </p:cNvSpPr>
          <p:nvPr>
            <p:ph type="body" idx="1"/>
          </p:nvPr>
        </p:nvSpPr>
        <p:spPr>
          <a:xfrm>
            <a:off x="866386" y="1081088"/>
            <a:ext cx="7712076" cy="4530725"/>
          </a:xfrm>
        </p:spPr>
        <p:txBody>
          <a:bodyPr/>
          <a:lstStyle/>
          <a:p>
            <a:r>
              <a:rPr lang="en-US" altLang="en-US" sz="2000" dirty="0">
                <a:latin typeface="+mn-ea"/>
                <a:ea typeface="+mn-ea"/>
                <a:cs typeface="+mn-ea"/>
              </a:rPr>
              <a:t>No disk heads or rotational latency but still room for optimization.没有磁盘磁头或旋转延迟，但仍有优化空间。</a:t>
            </a:r>
            <a:endParaRPr lang="en-US" altLang="en-US" sz="2000" dirty="0">
              <a:latin typeface="+mn-ea"/>
              <a:ea typeface="+mn-ea"/>
              <a:cs typeface="+mn-ea"/>
            </a:endParaRPr>
          </a:p>
          <a:p>
            <a:r>
              <a:rPr lang="en-US" altLang="en-US" sz="2000" dirty="0">
                <a:latin typeface="+mn-ea"/>
                <a:ea typeface="+mn-ea"/>
                <a:cs typeface="+mn-ea"/>
              </a:rPr>
              <a:t>In RHEL 7 </a:t>
            </a:r>
            <a:r>
              <a:rPr lang="en-US" altLang="en-US" sz="2000" b="1" dirty="0">
                <a:solidFill>
                  <a:srgbClr val="006699"/>
                </a:solidFill>
                <a:latin typeface="+mn-ea"/>
                <a:ea typeface="+mn-ea"/>
                <a:cs typeface="+mn-ea"/>
              </a:rPr>
              <a:t>NOOP</a:t>
            </a:r>
            <a:r>
              <a:rPr lang="en-US" altLang="en-US" sz="2000" dirty="0">
                <a:latin typeface="+mn-ea"/>
                <a:ea typeface="+mn-ea"/>
                <a:cs typeface="+mn-ea"/>
              </a:rPr>
              <a:t> (no scheduling) is used but adjacent LBA requests are combined.在 RHEL 7 中使用 NOOP（无调度），但合并了相邻的 LBA 请求。</a:t>
            </a:r>
            <a:endParaRPr lang="en-US" altLang="en-US" sz="2000" dirty="0">
              <a:latin typeface="+mn-ea"/>
              <a:ea typeface="+mn-ea"/>
              <a:cs typeface="+mn-ea"/>
            </a:endParaRPr>
          </a:p>
          <a:p>
            <a:pPr lvl="1"/>
            <a:r>
              <a:rPr lang="en-US" altLang="en-US" sz="2000" dirty="0">
                <a:latin typeface="+mn-ea"/>
                <a:ea typeface="+mn-ea"/>
                <a:cs typeface="+mn-ea"/>
              </a:rPr>
              <a:t>NVM best at random I/O, HDD at sequential.NVM 最适合随机 I/O，HDD 最适合顺序。</a:t>
            </a:r>
            <a:endParaRPr lang="en-US" altLang="en-US" sz="2000" dirty="0">
              <a:latin typeface="+mn-ea"/>
              <a:ea typeface="+mn-ea"/>
              <a:cs typeface="+mn-ea"/>
            </a:endParaRPr>
          </a:p>
          <a:p>
            <a:pPr lvl="1"/>
            <a:r>
              <a:rPr lang="en-US" altLang="en-US" sz="2000" dirty="0">
                <a:latin typeface="+mn-ea"/>
                <a:ea typeface="+mn-ea"/>
                <a:cs typeface="+mn-ea"/>
              </a:rPr>
              <a:t>Throughput can be similar.吞吐量可以相似。</a:t>
            </a:r>
            <a:endParaRPr lang="en-US" altLang="en-US" sz="2000" dirty="0">
              <a:latin typeface="+mn-ea"/>
              <a:ea typeface="+mn-ea"/>
              <a:cs typeface="+mn-ea"/>
            </a:endParaRPr>
          </a:p>
          <a:p>
            <a:pPr lvl="1"/>
            <a:r>
              <a:rPr lang="en-US" altLang="en-US" sz="2000" b="1" dirty="0" err="1">
                <a:solidFill>
                  <a:srgbClr val="006699"/>
                </a:solidFill>
                <a:latin typeface="+mn-ea"/>
                <a:ea typeface="+mn-ea"/>
                <a:cs typeface="+mn-ea"/>
              </a:rPr>
              <a:t>Input/Output</a:t>
            </a:r>
            <a:r>
              <a:rPr lang="en-US" altLang="en-US" sz="2000" b="1" dirty="0">
                <a:solidFill>
                  <a:srgbClr val="006699"/>
                </a:solidFill>
                <a:latin typeface="+mn-ea"/>
                <a:ea typeface="+mn-ea"/>
                <a:cs typeface="+mn-ea"/>
              </a:rPr>
              <a:t> operations per second </a:t>
            </a:r>
            <a:r>
              <a:rPr lang="en-US" altLang="en-US" sz="2000" dirty="0">
                <a:latin typeface="+mn-ea"/>
                <a:ea typeface="+mn-ea"/>
                <a:cs typeface="+mn-ea"/>
              </a:rPr>
              <a:t>(</a:t>
            </a:r>
            <a:r>
              <a:rPr lang="en-US" altLang="en-US" sz="2000" b="1" dirty="0">
                <a:solidFill>
                  <a:srgbClr val="006699"/>
                </a:solidFill>
                <a:latin typeface="+mn-ea"/>
                <a:ea typeface="+mn-ea"/>
                <a:cs typeface="+mn-ea"/>
              </a:rPr>
              <a:t>IOPS</a:t>
            </a:r>
            <a:r>
              <a:rPr lang="en-US" altLang="en-US" sz="2000" dirty="0">
                <a:latin typeface="+mn-ea"/>
                <a:ea typeface="+mn-ea"/>
                <a:cs typeface="+mn-ea"/>
              </a:rPr>
              <a:t>) much higher with NVM (hundreds of thousands vs hundreds).使用 NVM 时每秒输入/输出操作数 (IOPS) 高得多（数十万 vs 数百）。</a:t>
            </a:r>
            <a:endParaRPr lang="en-US" altLang="en-US" sz="2000" dirty="0">
              <a:latin typeface="+mn-ea"/>
              <a:ea typeface="+mn-ea"/>
              <a:cs typeface="+mn-ea"/>
            </a:endParaRPr>
          </a:p>
          <a:p>
            <a:pPr lvl="1"/>
            <a:r>
              <a:rPr lang="en-US" altLang="en-US" sz="2000" dirty="0">
                <a:latin typeface="+mn-ea"/>
                <a:ea typeface="+mn-ea"/>
                <a:cs typeface="+mn-ea"/>
              </a:rPr>
              <a:t>But </a:t>
            </a:r>
            <a:r>
              <a:rPr lang="en-US" altLang="en-US" sz="2000" b="1" dirty="0">
                <a:solidFill>
                  <a:srgbClr val="006699"/>
                </a:solidFill>
                <a:latin typeface="+mn-ea"/>
                <a:ea typeface="+mn-ea"/>
                <a:cs typeface="+mn-ea"/>
              </a:rPr>
              <a:t>write</a:t>
            </a:r>
            <a:r>
              <a:rPr lang="en-US" altLang="en-US" sz="2000" b="1" dirty="0">
                <a:solidFill>
                  <a:srgbClr val="3366FF"/>
                </a:solidFill>
                <a:latin typeface="+mn-ea"/>
                <a:ea typeface="+mn-ea"/>
                <a:cs typeface="+mn-ea"/>
              </a:rPr>
              <a:t> </a:t>
            </a:r>
            <a:r>
              <a:rPr lang="en-US" altLang="en-US" sz="2000" b="1" dirty="0">
                <a:solidFill>
                  <a:srgbClr val="006699"/>
                </a:solidFill>
                <a:latin typeface="+mn-ea"/>
                <a:ea typeface="+mn-ea"/>
                <a:cs typeface="+mn-ea"/>
              </a:rPr>
              <a:t>amplification</a:t>
            </a:r>
            <a:r>
              <a:rPr lang="en-US" altLang="en-US" sz="2000" b="1" dirty="0">
                <a:solidFill>
                  <a:srgbClr val="3366FF"/>
                </a:solidFill>
                <a:latin typeface="+mn-ea"/>
                <a:ea typeface="+mn-ea"/>
                <a:cs typeface="+mn-ea"/>
              </a:rPr>
              <a:t> </a:t>
            </a:r>
            <a:r>
              <a:rPr lang="en-US" altLang="en-US" sz="2000" dirty="0">
                <a:latin typeface="+mn-ea"/>
                <a:ea typeface="+mn-ea"/>
                <a:cs typeface="+mn-ea"/>
              </a:rPr>
              <a:t>(one write, causing garbage collection and many read/writes) can decrease the performance advantage.但是写放大（一次写，导致垃圾收集和多次读/写）会降低性能优势。</a:t>
            </a:r>
            <a:endParaRPr lang="en-US" altLang="en-US" dirty="0"/>
          </a:p>
          <a:p>
            <a:pPr lvl="2"/>
            <a:endParaRPr lang="en-US" altLang="en-US" dirty="0"/>
          </a:p>
          <a:p>
            <a:endParaRPr lang="en-US" altLang="en-US" dirty="0"/>
          </a:p>
          <a:p>
            <a:endParaRPr lang="en-US"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ChangeArrowheads="1"/>
          </p:cNvSpPr>
          <p:nvPr>
            <p:ph type="title"/>
          </p:nvPr>
        </p:nvSpPr>
        <p:spPr>
          <a:xfrm>
            <a:off x="1052414" y="244122"/>
            <a:ext cx="7712075" cy="576262"/>
          </a:xfrm>
        </p:spPr>
        <p:txBody>
          <a:bodyPr/>
          <a:lstStyle/>
          <a:p>
            <a:pPr eaLnBrk="1" hangingPunct="1"/>
            <a:r>
              <a:rPr lang="en-US" altLang="en-US" sz="2500" dirty="0">
                <a:latin typeface="+mn-ea"/>
                <a:ea typeface="+mn-ea"/>
                <a:cs typeface="+mn-ea"/>
              </a:rPr>
              <a:t>Error Detection and Correction</a:t>
            </a:r>
            <a:r>
              <a:rPr lang="en-US" altLang="en-US" sz="2500" dirty="0">
                <a:latin typeface="+mn-ea"/>
                <a:ea typeface="+mn-ea"/>
                <a:cs typeface="+mn-ea"/>
                <a:sym typeface="+mn-ea"/>
              </a:rPr>
              <a:t>错误检测</a:t>
            </a:r>
            <a:r>
              <a:rPr lang="zh-CN" altLang="en-US" sz="2500" dirty="0">
                <a:latin typeface="+mn-ea"/>
                <a:ea typeface="+mn-ea"/>
                <a:cs typeface="+mn-ea"/>
                <a:sym typeface="+mn-ea"/>
              </a:rPr>
              <a:t>和</a:t>
            </a:r>
            <a:r>
              <a:rPr lang="en-US" altLang="en-US" sz="2500" dirty="0">
                <a:latin typeface="+mn-ea"/>
                <a:ea typeface="+mn-ea"/>
                <a:cs typeface="+mn-ea"/>
                <a:sym typeface="+mn-ea"/>
              </a:rPr>
              <a:t>纠</a:t>
            </a:r>
            <a:r>
              <a:rPr lang="zh-CN" altLang="en-US" sz="2500" dirty="0">
                <a:latin typeface="+mn-ea"/>
                <a:ea typeface="+mn-ea"/>
                <a:cs typeface="+mn-ea"/>
                <a:sym typeface="+mn-ea"/>
              </a:rPr>
              <a:t>正</a:t>
            </a:r>
            <a:endParaRPr lang="zh-CN" altLang="en-US" sz="2500" dirty="0">
              <a:latin typeface="+mn-ea"/>
              <a:ea typeface="+mn-ea"/>
              <a:cs typeface="+mn-ea"/>
              <a:sym typeface="+mn-ea"/>
            </a:endParaRPr>
          </a:p>
        </p:txBody>
      </p:sp>
      <p:sp>
        <p:nvSpPr>
          <p:cNvPr id="51202" name="Rectangle 3"/>
          <p:cNvSpPr>
            <a:spLocks noGrp="1" noChangeArrowheads="1"/>
          </p:cNvSpPr>
          <p:nvPr>
            <p:ph type="body" idx="1"/>
          </p:nvPr>
        </p:nvSpPr>
        <p:spPr>
          <a:xfrm>
            <a:off x="847724" y="1081088"/>
            <a:ext cx="7712075" cy="4530725"/>
          </a:xfrm>
        </p:spPr>
        <p:txBody>
          <a:bodyPr/>
          <a:lstStyle/>
          <a:p>
            <a:r>
              <a:rPr lang="en-US" altLang="en-US" sz="1700" dirty="0">
                <a:latin typeface="+mn-ea"/>
                <a:ea typeface="+mn-ea"/>
                <a:cs typeface="+mn-ea"/>
              </a:rPr>
              <a:t>Fundamental aspect of many parts of computing (memory, networking, storage).计算的许多部分（内存、网络、存储）的基本方面。</a:t>
            </a:r>
            <a:endParaRPr lang="en-US" altLang="en-US" sz="1700" dirty="0">
              <a:latin typeface="+mn-ea"/>
              <a:ea typeface="+mn-ea"/>
              <a:cs typeface="+mn-ea"/>
            </a:endParaRPr>
          </a:p>
          <a:p>
            <a:r>
              <a:rPr lang="en-US" altLang="en-US" sz="1700" b="1" dirty="0">
                <a:solidFill>
                  <a:srgbClr val="006699"/>
                </a:solidFill>
                <a:latin typeface="+mn-ea"/>
                <a:ea typeface="+mn-ea"/>
                <a:cs typeface="+mn-ea"/>
              </a:rPr>
              <a:t>Error</a:t>
            </a:r>
            <a:r>
              <a:rPr lang="en-US" altLang="en-US" sz="1700" b="1" dirty="0">
                <a:solidFill>
                  <a:srgbClr val="3366FF"/>
                </a:solidFill>
                <a:latin typeface="+mn-ea"/>
                <a:ea typeface="+mn-ea"/>
                <a:cs typeface="+mn-ea"/>
              </a:rPr>
              <a:t> </a:t>
            </a:r>
            <a:r>
              <a:rPr lang="en-US" altLang="en-US" sz="1700" b="1" dirty="0">
                <a:solidFill>
                  <a:srgbClr val="006699"/>
                </a:solidFill>
                <a:latin typeface="+mn-ea"/>
                <a:ea typeface="+mn-ea"/>
                <a:cs typeface="+mn-ea"/>
              </a:rPr>
              <a:t>detection</a:t>
            </a:r>
            <a:r>
              <a:rPr lang="en-US" altLang="en-US" sz="1700" b="1" dirty="0">
                <a:solidFill>
                  <a:srgbClr val="3366FF"/>
                </a:solidFill>
                <a:latin typeface="+mn-ea"/>
                <a:ea typeface="+mn-ea"/>
                <a:cs typeface="+mn-ea"/>
              </a:rPr>
              <a:t> </a:t>
            </a:r>
            <a:r>
              <a:rPr lang="en-US" altLang="en-US" sz="1700" dirty="0">
                <a:latin typeface="+mn-ea"/>
                <a:ea typeface="+mn-ea"/>
                <a:cs typeface="+mn-ea"/>
              </a:rPr>
              <a:t>determines if there a problem has occurred (for example a bit flipping).错误检测确定是否发生了问题（例如位翻转）。</a:t>
            </a:r>
            <a:endParaRPr lang="en-US" altLang="en-US" sz="1700" dirty="0">
              <a:latin typeface="+mn-ea"/>
              <a:ea typeface="+mn-ea"/>
              <a:cs typeface="+mn-ea"/>
            </a:endParaRPr>
          </a:p>
          <a:p>
            <a:pPr lvl="1"/>
            <a:r>
              <a:rPr lang="en-US" altLang="en-US" sz="1700" dirty="0">
                <a:latin typeface="+mn-ea"/>
                <a:ea typeface="+mn-ea"/>
                <a:cs typeface="+mn-ea"/>
              </a:rPr>
              <a:t>If detected, can halt the operation.如果检测到，可以停止操作。</a:t>
            </a:r>
            <a:endParaRPr lang="en-US" altLang="en-US" sz="1700" dirty="0">
              <a:latin typeface="+mn-ea"/>
              <a:ea typeface="+mn-ea"/>
              <a:cs typeface="+mn-ea"/>
            </a:endParaRPr>
          </a:p>
          <a:p>
            <a:pPr lvl="1"/>
            <a:r>
              <a:rPr lang="en-US" altLang="en-US" sz="1700" dirty="0">
                <a:latin typeface="+mn-ea"/>
                <a:ea typeface="+mn-ea"/>
                <a:cs typeface="+mn-ea"/>
              </a:rPr>
              <a:t>Detection frequently done via parity bit.检测经常通过奇偶校验位完成。</a:t>
            </a:r>
            <a:endParaRPr lang="en-US" altLang="en-US" sz="1700" dirty="0">
              <a:latin typeface="+mn-ea"/>
              <a:ea typeface="+mn-ea"/>
              <a:cs typeface="+mn-ea"/>
            </a:endParaRPr>
          </a:p>
          <a:p>
            <a:r>
              <a:rPr lang="en-US" altLang="en-US" sz="1700" dirty="0">
                <a:latin typeface="+mn-ea"/>
                <a:ea typeface="+mn-ea"/>
                <a:cs typeface="+mn-ea"/>
              </a:rPr>
              <a:t>Parity one form of </a:t>
            </a:r>
            <a:r>
              <a:rPr lang="en-US" altLang="en-US" sz="1700" b="1" dirty="0">
                <a:solidFill>
                  <a:srgbClr val="006699"/>
                </a:solidFill>
                <a:latin typeface="+mn-ea"/>
                <a:ea typeface="+mn-ea"/>
                <a:cs typeface="+mn-ea"/>
              </a:rPr>
              <a:t>checksum</a:t>
            </a:r>
            <a:r>
              <a:rPr lang="en-US" altLang="en-US" sz="1700" dirty="0">
                <a:latin typeface="+mn-ea"/>
                <a:ea typeface="+mn-ea"/>
                <a:cs typeface="+mn-ea"/>
              </a:rPr>
              <a:t> – uses modular arithmetic to compute, store, compare values of fixed-length words.奇偶校验和的一种形式——使用模块化算法来计算、存储和比较固定长度字的值。</a:t>
            </a:r>
            <a:endParaRPr lang="en-US" altLang="en-US" sz="1700" dirty="0">
              <a:latin typeface="+mn-ea"/>
              <a:ea typeface="+mn-ea"/>
              <a:cs typeface="+mn-ea"/>
            </a:endParaRPr>
          </a:p>
          <a:p>
            <a:pPr lvl="1"/>
            <a:r>
              <a:rPr lang="en-US" altLang="en-US" sz="1700" dirty="0">
                <a:latin typeface="+mn-ea"/>
                <a:ea typeface="+mn-ea"/>
                <a:cs typeface="+mn-ea"/>
              </a:rPr>
              <a:t>Another error-detection method common in networking is </a:t>
            </a:r>
            <a:r>
              <a:rPr lang="en-US" altLang="en-US" sz="1700" b="1" dirty="0">
                <a:solidFill>
                  <a:srgbClr val="006699"/>
                </a:solidFill>
                <a:latin typeface="+mn-ea"/>
                <a:ea typeface="+mn-ea"/>
                <a:cs typeface="+mn-ea"/>
              </a:rPr>
              <a:t>cyclic</a:t>
            </a:r>
            <a:r>
              <a:rPr lang="en-US" altLang="en-US" sz="1700" b="1" dirty="0">
                <a:solidFill>
                  <a:srgbClr val="3366FF"/>
                </a:solidFill>
                <a:latin typeface="+mn-ea"/>
                <a:ea typeface="+mn-ea"/>
                <a:cs typeface="+mn-ea"/>
              </a:rPr>
              <a:t> </a:t>
            </a:r>
            <a:r>
              <a:rPr lang="en-US" altLang="en-US" sz="1700" b="1" dirty="0">
                <a:solidFill>
                  <a:srgbClr val="006699"/>
                </a:solidFill>
                <a:latin typeface="+mn-ea"/>
                <a:ea typeface="+mn-ea"/>
                <a:cs typeface="+mn-ea"/>
              </a:rPr>
              <a:t>redundancy</a:t>
            </a:r>
            <a:r>
              <a:rPr lang="en-US" altLang="en-US" sz="1700" b="1" dirty="0">
                <a:solidFill>
                  <a:srgbClr val="3366FF"/>
                </a:solidFill>
                <a:latin typeface="+mn-ea"/>
                <a:ea typeface="+mn-ea"/>
                <a:cs typeface="+mn-ea"/>
              </a:rPr>
              <a:t> </a:t>
            </a:r>
            <a:r>
              <a:rPr lang="en-US" altLang="en-US" sz="1700" b="1" dirty="0">
                <a:solidFill>
                  <a:srgbClr val="006699"/>
                </a:solidFill>
                <a:latin typeface="+mn-ea"/>
                <a:ea typeface="+mn-ea"/>
                <a:cs typeface="+mn-ea"/>
              </a:rPr>
              <a:t>check</a:t>
            </a:r>
            <a:r>
              <a:rPr lang="en-US" altLang="en-US" sz="1700" dirty="0">
                <a:latin typeface="+mn-ea"/>
                <a:ea typeface="+mn-ea"/>
                <a:cs typeface="+mn-ea"/>
              </a:rPr>
              <a:t> (</a:t>
            </a:r>
            <a:r>
              <a:rPr lang="en-US" altLang="en-US" sz="1700" b="1" dirty="0">
                <a:solidFill>
                  <a:srgbClr val="006699"/>
                </a:solidFill>
                <a:latin typeface="+mn-ea"/>
                <a:ea typeface="+mn-ea"/>
                <a:cs typeface="+mn-ea"/>
              </a:rPr>
              <a:t>CRC</a:t>
            </a:r>
            <a:r>
              <a:rPr lang="en-US" altLang="en-US" sz="1700" dirty="0">
                <a:latin typeface="+mn-ea"/>
                <a:ea typeface="+mn-ea"/>
                <a:cs typeface="+mn-ea"/>
              </a:rPr>
              <a:t>) which uses hash function to detect multiple-bit errors.另一种网络中常见的错误检测方法是循环冗余校验 (CRC)，它使用散列函数来检测多位错误。</a:t>
            </a:r>
            <a:endParaRPr lang="en-US" altLang="en-US" sz="1700" dirty="0">
              <a:latin typeface="+mn-ea"/>
              <a:ea typeface="+mn-ea"/>
              <a:cs typeface="+mn-ea"/>
            </a:endParaRPr>
          </a:p>
          <a:p>
            <a:r>
              <a:rPr lang="en-US" altLang="en-US" sz="1700" b="1" dirty="0">
                <a:solidFill>
                  <a:srgbClr val="006699"/>
                </a:solidFill>
                <a:latin typeface="+mn-ea"/>
                <a:ea typeface="+mn-ea"/>
                <a:cs typeface="+mn-ea"/>
              </a:rPr>
              <a:t>Error-correction</a:t>
            </a:r>
            <a:r>
              <a:rPr lang="en-US" altLang="en-US" sz="1700" b="1" dirty="0">
                <a:solidFill>
                  <a:srgbClr val="3366FF"/>
                </a:solidFill>
                <a:latin typeface="+mn-ea"/>
                <a:ea typeface="+mn-ea"/>
                <a:cs typeface="+mn-ea"/>
              </a:rPr>
              <a:t> </a:t>
            </a:r>
            <a:r>
              <a:rPr lang="en-US" altLang="en-US" sz="1700" b="1" dirty="0">
                <a:solidFill>
                  <a:srgbClr val="006699"/>
                </a:solidFill>
                <a:latin typeface="+mn-ea"/>
                <a:ea typeface="+mn-ea"/>
                <a:cs typeface="+mn-ea"/>
              </a:rPr>
              <a:t>code</a:t>
            </a:r>
            <a:r>
              <a:rPr lang="en-US" altLang="en-US" sz="1700" b="1" dirty="0">
                <a:solidFill>
                  <a:srgbClr val="3366FF"/>
                </a:solidFill>
                <a:latin typeface="+mn-ea"/>
                <a:ea typeface="+mn-ea"/>
                <a:cs typeface="+mn-ea"/>
              </a:rPr>
              <a:t> </a:t>
            </a:r>
            <a:r>
              <a:rPr lang="en-US" altLang="en-US" sz="1700" dirty="0">
                <a:latin typeface="+mn-ea"/>
                <a:ea typeface="+mn-ea"/>
                <a:cs typeface="+mn-ea"/>
              </a:rPr>
              <a:t>(</a:t>
            </a:r>
            <a:r>
              <a:rPr lang="en-US" altLang="en-US" sz="1700" b="1" dirty="0">
                <a:solidFill>
                  <a:srgbClr val="006699"/>
                </a:solidFill>
                <a:latin typeface="+mn-ea"/>
                <a:ea typeface="+mn-ea"/>
                <a:cs typeface="+mn-ea"/>
              </a:rPr>
              <a:t>ECC</a:t>
            </a:r>
            <a:r>
              <a:rPr lang="en-US" altLang="en-US" sz="1700" dirty="0">
                <a:latin typeface="+mn-ea"/>
                <a:ea typeface="+mn-ea"/>
                <a:cs typeface="+mn-ea"/>
              </a:rPr>
              <a:t>) not only detects, but can correct some errors.纠错码 (ECC) 不仅可以检测，还可以纠正一些错误</a:t>
            </a:r>
            <a:endParaRPr lang="en-US" altLang="en-US" sz="1700" dirty="0">
              <a:latin typeface="+mn-ea"/>
              <a:ea typeface="+mn-ea"/>
              <a:cs typeface="+mn-ea"/>
            </a:endParaRPr>
          </a:p>
          <a:p>
            <a:pPr lvl="1"/>
            <a:r>
              <a:rPr lang="en-US" altLang="en-US" sz="1700" dirty="0">
                <a:latin typeface="+mn-ea"/>
                <a:ea typeface="+mn-ea"/>
                <a:cs typeface="+mn-ea"/>
              </a:rPr>
              <a:t>Soft errors correctable, hard errors detected but not corrected.软错误可纠正，硬错误检测但未纠正。</a:t>
            </a:r>
            <a:endParaRPr lang="en-US" altLang="en-US" sz="1700" dirty="0">
              <a:latin typeface="+mn-ea"/>
              <a:ea typeface="+mn-ea"/>
              <a:cs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ChangeArrowheads="1"/>
          </p:cNvSpPr>
          <p:nvPr>
            <p:ph type="title"/>
          </p:nvPr>
        </p:nvSpPr>
        <p:spPr>
          <a:xfrm>
            <a:off x="690563" y="242306"/>
            <a:ext cx="7996237" cy="576262"/>
          </a:xfrm>
        </p:spPr>
        <p:txBody>
          <a:bodyPr/>
          <a:lstStyle/>
          <a:p>
            <a:pPr eaLnBrk="1" hangingPunct="1"/>
            <a:r>
              <a:rPr lang="en-US" altLang="en-US" sz="2800" dirty="0"/>
              <a:t>Storage Device Management存储设备管理</a:t>
            </a:r>
            <a:endParaRPr lang="en-US" altLang="en-US" sz="2800" dirty="0"/>
          </a:p>
        </p:txBody>
      </p:sp>
      <p:sp>
        <p:nvSpPr>
          <p:cNvPr id="53250" name="Rectangle 3"/>
          <p:cNvSpPr>
            <a:spLocks noGrp="1" noChangeArrowheads="1"/>
          </p:cNvSpPr>
          <p:nvPr>
            <p:ph type="body" idx="1"/>
          </p:nvPr>
        </p:nvSpPr>
        <p:spPr>
          <a:xfrm>
            <a:off x="844550" y="1157288"/>
            <a:ext cx="7692960" cy="4530725"/>
          </a:xfrm>
        </p:spPr>
        <p:txBody>
          <a:bodyPr/>
          <a:lstStyle/>
          <a:p>
            <a:r>
              <a:rPr lang="en-US" altLang="en-US" sz="1600" b="1" dirty="0">
                <a:solidFill>
                  <a:srgbClr val="006699"/>
                </a:solidFill>
                <a:latin typeface="+mn-ea"/>
                <a:ea typeface="+mn-ea"/>
                <a:cs typeface="+mn-ea"/>
              </a:rPr>
              <a:t>Low-level</a:t>
            </a:r>
            <a:r>
              <a:rPr lang="en-US" altLang="en-US" sz="1600" b="1" dirty="0">
                <a:solidFill>
                  <a:srgbClr val="3366FF"/>
                </a:solidFill>
                <a:latin typeface="+mn-ea"/>
                <a:ea typeface="+mn-ea"/>
                <a:cs typeface="+mn-ea"/>
              </a:rPr>
              <a:t> </a:t>
            </a:r>
            <a:r>
              <a:rPr lang="en-US" altLang="en-US" sz="1600" b="1" dirty="0">
                <a:solidFill>
                  <a:srgbClr val="006699"/>
                </a:solidFill>
                <a:latin typeface="+mn-ea"/>
                <a:ea typeface="+mn-ea"/>
                <a:cs typeface="+mn-ea"/>
              </a:rPr>
              <a:t>formatting</a:t>
            </a:r>
            <a:r>
              <a:rPr lang="en-US" altLang="en-US" sz="1600" dirty="0">
                <a:latin typeface="+mn-ea"/>
                <a:ea typeface="+mn-ea"/>
                <a:cs typeface="+mn-ea"/>
              </a:rPr>
              <a:t>, or </a:t>
            </a:r>
            <a:r>
              <a:rPr lang="en-US" altLang="en-US" sz="1600" b="1" dirty="0">
                <a:solidFill>
                  <a:srgbClr val="006699"/>
                </a:solidFill>
                <a:latin typeface="+mn-ea"/>
                <a:ea typeface="+mn-ea"/>
                <a:cs typeface="+mn-ea"/>
              </a:rPr>
              <a:t>physical</a:t>
            </a:r>
            <a:r>
              <a:rPr lang="en-US" altLang="en-US" sz="1600" b="1" dirty="0">
                <a:solidFill>
                  <a:srgbClr val="3366FF"/>
                </a:solidFill>
                <a:latin typeface="+mn-ea"/>
                <a:ea typeface="+mn-ea"/>
                <a:cs typeface="+mn-ea"/>
              </a:rPr>
              <a:t> </a:t>
            </a:r>
            <a:r>
              <a:rPr lang="en-US" altLang="en-US" sz="1600" b="1" dirty="0">
                <a:solidFill>
                  <a:srgbClr val="006699"/>
                </a:solidFill>
                <a:latin typeface="+mn-ea"/>
                <a:ea typeface="+mn-ea"/>
                <a:cs typeface="+mn-ea"/>
              </a:rPr>
              <a:t>formatting</a:t>
            </a:r>
            <a:r>
              <a:rPr lang="en-US" altLang="en-US" sz="1600" dirty="0">
                <a:solidFill>
                  <a:srgbClr val="3366FF"/>
                </a:solidFill>
                <a:latin typeface="+mn-ea"/>
                <a:ea typeface="+mn-ea"/>
                <a:cs typeface="+mn-ea"/>
              </a:rPr>
              <a:t> </a:t>
            </a:r>
            <a:r>
              <a:rPr lang="en-US" altLang="en-US" sz="1600" dirty="0">
                <a:latin typeface="+mn-ea"/>
                <a:ea typeface="+mn-ea"/>
                <a:cs typeface="+mn-ea"/>
              </a:rPr>
              <a:t>— Dividing a disk into sectors that the disk controller can read and write.低级格式化或物理格式化 — 将磁盘划分为磁盘控制器可以读取和写入的扇区。</a:t>
            </a:r>
            <a:endParaRPr lang="en-US" altLang="en-US" sz="1600" dirty="0">
              <a:latin typeface="+mn-ea"/>
              <a:ea typeface="+mn-ea"/>
              <a:cs typeface="+mn-ea"/>
            </a:endParaRPr>
          </a:p>
          <a:p>
            <a:pPr lvl="1"/>
            <a:r>
              <a:rPr lang="en-US" altLang="en-US" sz="1600" dirty="0">
                <a:latin typeface="+mn-ea"/>
                <a:ea typeface="+mn-ea"/>
                <a:cs typeface="+mn-ea"/>
              </a:rPr>
              <a:t>Each sector can hold header information, plus data, plus error correction code (</a:t>
            </a:r>
            <a:r>
              <a:rPr lang="en-US" altLang="en-US" sz="1600" b="1" dirty="0">
                <a:solidFill>
                  <a:srgbClr val="006699"/>
                </a:solidFill>
                <a:latin typeface="+mn-ea"/>
                <a:ea typeface="+mn-ea"/>
                <a:cs typeface="+mn-ea"/>
              </a:rPr>
              <a:t>ECC</a:t>
            </a:r>
            <a:r>
              <a:rPr lang="en-US" altLang="en-US" sz="1600" dirty="0">
                <a:latin typeface="+mn-ea"/>
                <a:ea typeface="+mn-ea"/>
                <a:cs typeface="+mn-ea"/>
              </a:rPr>
              <a:t>).每个扇区都可以保存标题信息、数据和纠错码 (ECC)。</a:t>
            </a:r>
            <a:endParaRPr lang="en-US" altLang="en-US" sz="1600" dirty="0">
              <a:latin typeface="+mn-ea"/>
              <a:ea typeface="+mn-ea"/>
              <a:cs typeface="+mn-ea"/>
            </a:endParaRPr>
          </a:p>
          <a:p>
            <a:pPr lvl="1"/>
            <a:r>
              <a:rPr lang="en-US" altLang="en-US" sz="1600" dirty="0">
                <a:latin typeface="+mn-ea"/>
                <a:ea typeface="+mn-ea"/>
                <a:cs typeface="+mn-ea"/>
              </a:rPr>
              <a:t>Usually 512 bytes of data but can be selectable.通常为 512 字节的数据但可以选择。</a:t>
            </a:r>
            <a:endParaRPr lang="en-US" altLang="en-US" sz="1600" dirty="0">
              <a:latin typeface="+mn-ea"/>
              <a:ea typeface="+mn-ea"/>
              <a:cs typeface="+mn-ea"/>
            </a:endParaRPr>
          </a:p>
          <a:p>
            <a:r>
              <a:rPr lang="en-US" altLang="en-US" sz="1600" dirty="0">
                <a:latin typeface="+mn-ea"/>
                <a:ea typeface="+mn-ea"/>
                <a:cs typeface="+mn-ea"/>
              </a:rPr>
              <a:t>To use a disk to hold files, the operating system still needs to record its own data structures on the disk.要使用磁盘来保存文件，操作系统仍然需要在磁盘上记录自己的数据结构。</a:t>
            </a:r>
            <a:endParaRPr lang="en-US" altLang="en-US" sz="1600" dirty="0">
              <a:latin typeface="+mn-ea"/>
              <a:ea typeface="+mn-ea"/>
              <a:cs typeface="+mn-ea"/>
            </a:endParaRPr>
          </a:p>
          <a:p>
            <a:pPr lvl="1"/>
            <a:r>
              <a:rPr lang="en-US" altLang="en-US" sz="1600" b="1" dirty="0">
                <a:solidFill>
                  <a:srgbClr val="006699"/>
                </a:solidFill>
                <a:latin typeface="+mn-ea"/>
                <a:ea typeface="+mn-ea"/>
                <a:cs typeface="+mn-ea"/>
              </a:rPr>
              <a:t>Partition</a:t>
            </a:r>
            <a:r>
              <a:rPr lang="en-US" altLang="en-US" sz="1600" dirty="0">
                <a:latin typeface="+mn-ea"/>
                <a:ea typeface="+mn-ea"/>
                <a:cs typeface="+mn-ea"/>
              </a:rPr>
              <a:t> the disk into one or more groups of cylinders, each treated as a logical disk.将磁盘分区为一组或多组柱面，每组都被视为一个逻辑磁盘。</a:t>
            </a:r>
            <a:endParaRPr lang="en-US" altLang="en-US" sz="1600" dirty="0">
              <a:latin typeface="+mn-ea"/>
              <a:ea typeface="+mn-ea"/>
              <a:cs typeface="+mn-ea"/>
            </a:endParaRPr>
          </a:p>
          <a:p>
            <a:pPr lvl="1"/>
            <a:r>
              <a:rPr lang="en-US" altLang="en-US" sz="1600" b="1" dirty="0">
                <a:solidFill>
                  <a:srgbClr val="006699"/>
                </a:solidFill>
                <a:latin typeface="+mn-ea"/>
                <a:ea typeface="+mn-ea"/>
                <a:cs typeface="+mn-ea"/>
              </a:rPr>
              <a:t>Logical</a:t>
            </a:r>
            <a:r>
              <a:rPr lang="en-US" altLang="en-US" sz="1600" b="1" dirty="0">
                <a:solidFill>
                  <a:srgbClr val="3366FF"/>
                </a:solidFill>
                <a:latin typeface="+mn-ea"/>
                <a:ea typeface="+mn-ea"/>
                <a:cs typeface="+mn-ea"/>
              </a:rPr>
              <a:t> </a:t>
            </a:r>
            <a:r>
              <a:rPr lang="en-US" altLang="en-US" sz="1600" b="1" dirty="0">
                <a:solidFill>
                  <a:srgbClr val="006699"/>
                </a:solidFill>
                <a:latin typeface="+mn-ea"/>
                <a:ea typeface="+mn-ea"/>
                <a:cs typeface="+mn-ea"/>
              </a:rPr>
              <a:t>formatting</a:t>
            </a:r>
            <a:r>
              <a:rPr lang="en-US" altLang="en-US" sz="1600" dirty="0">
                <a:solidFill>
                  <a:srgbClr val="3366FF"/>
                </a:solidFill>
                <a:latin typeface="+mn-ea"/>
                <a:ea typeface="+mn-ea"/>
                <a:cs typeface="+mn-ea"/>
              </a:rPr>
              <a:t> </a:t>
            </a:r>
            <a:r>
              <a:rPr lang="en-US" altLang="en-US" sz="1600" dirty="0">
                <a:latin typeface="+mn-ea"/>
                <a:ea typeface="+mn-ea"/>
                <a:cs typeface="+mn-ea"/>
              </a:rPr>
              <a:t>or </a:t>
            </a:r>
            <a:r>
              <a:rPr lang="ja-JP" altLang="en-US" sz="1600" dirty="0">
                <a:latin typeface="+mn-ea"/>
                <a:ea typeface="+mn-ea"/>
                <a:cs typeface="+mn-ea"/>
              </a:rPr>
              <a:t>“</a:t>
            </a:r>
            <a:r>
              <a:rPr lang="en-US" altLang="ja-JP" sz="1600" dirty="0">
                <a:latin typeface="+mn-ea"/>
                <a:ea typeface="+mn-ea"/>
                <a:cs typeface="+mn-ea"/>
              </a:rPr>
              <a:t>making a file system</a:t>
            </a:r>
            <a:r>
              <a:rPr lang="ja-JP" altLang="en-US" sz="1600" dirty="0">
                <a:latin typeface="+mn-ea"/>
                <a:ea typeface="+mn-ea"/>
                <a:cs typeface="+mn-ea"/>
              </a:rPr>
              <a:t>”</a:t>
            </a:r>
            <a:r>
              <a:rPr lang="en-US" altLang="ja-JP" sz="1600" dirty="0">
                <a:latin typeface="+mn-ea"/>
                <a:ea typeface="+mn-ea"/>
                <a:cs typeface="+mn-ea"/>
              </a:rPr>
              <a:t>.逻辑格式化或“制作文件系统”</a:t>
            </a:r>
            <a:endParaRPr lang="en-US" altLang="ja-JP" sz="1600" dirty="0">
              <a:latin typeface="+mn-ea"/>
              <a:ea typeface="+mn-ea"/>
              <a:cs typeface="+mn-ea"/>
            </a:endParaRPr>
          </a:p>
          <a:p>
            <a:pPr lvl="1"/>
            <a:r>
              <a:rPr lang="en-US" altLang="en-US" sz="1600" dirty="0">
                <a:latin typeface="+mn-ea"/>
                <a:ea typeface="+mn-ea"/>
                <a:cs typeface="+mn-ea"/>
              </a:rPr>
              <a:t>To increase efficiency most file systems group blocks into </a:t>
            </a:r>
            <a:r>
              <a:rPr lang="en-US" altLang="en-US" sz="1600" b="1" dirty="0">
                <a:solidFill>
                  <a:srgbClr val="006699"/>
                </a:solidFill>
                <a:latin typeface="+mn-ea"/>
                <a:ea typeface="+mn-ea"/>
                <a:cs typeface="+mn-ea"/>
              </a:rPr>
              <a:t>clusters.</a:t>
            </a:r>
            <a:r>
              <a:rPr lang="en-US" altLang="en-US" sz="1600" dirty="0">
                <a:solidFill>
                  <a:schemeClr val="tx1"/>
                </a:solidFill>
                <a:latin typeface="+mn-ea"/>
                <a:ea typeface="+mn-ea"/>
                <a:cs typeface="+mn-ea"/>
              </a:rPr>
              <a:t>为了提高效率，大多数文件系统将块分组到</a:t>
            </a:r>
            <a:r>
              <a:rPr lang="en-US" altLang="en-US" sz="1600" b="1" dirty="0">
                <a:solidFill>
                  <a:srgbClr val="006699"/>
                </a:solidFill>
                <a:latin typeface="+mn-ea"/>
                <a:ea typeface="+mn-ea"/>
                <a:cs typeface="+mn-ea"/>
              </a:rPr>
              <a:t>集群</a:t>
            </a:r>
            <a:r>
              <a:rPr lang="en-US" altLang="en-US" sz="1600" dirty="0">
                <a:solidFill>
                  <a:schemeClr val="tx1"/>
                </a:solidFill>
                <a:latin typeface="+mn-ea"/>
                <a:ea typeface="+mn-ea"/>
                <a:cs typeface="+mn-ea"/>
              </a:rPr>
              <a:t>中。</a:t>
            </a:r>
            <a:endParaRPr lang="en-US" altLang="en-US" sz="1600" dirty="0">
              <a:solidFill>
                <a:schemeClr val="tx1"/>
              </a:solidFill>
              <a:latin typeface="+mn-ea"/>
              <a:ea typeface="+mn-ea"/>
              <a:cs typeface="+mn-ea"/>
            </a:endParaRPr>
          </a:p>
          <a:p>
            <a:pPr lvl="2"/>
            <a:r>
              <a:rPr lang="en-US" altLang="en-US" sz="1600" dirty="0">
                <a:latin typeface="+mn-ea"/>
                <a:ea typeface="+mn-ea"/>
                <a:cs typeface="+mn-ea"/>
              </a:rPr>
              <a:t>Disk I/O done in blocks.磁盘I/O以块为单位完成。</a:t>
            </a:r>
            <a:endParaRPr lang="en-US" altLang="en-US" sz="1600" dirty="0">
              <a:latin typeface="+mn-ea"/>
              <a:ea typeface="+mn-ea"/>
              <a:cs typeface="+mn-ea"/>
            </a:endParaRPr>
          </a:p>
          <a:p>
            <a:pPr lvl="2"/>
            <a:r>
              <a:rPr lang="en-US" altLang="en-US" sz="1600" dirty="0">
                <a:latin typeface="+mn-ea"/>
                <a:ea typeface="+mn-ea"/>
                <a:cs typeface="+mn-ea"/>
              </a:rPr>
              <a:t>File I/O done in clusters.文件I/O在集群中完成。</a:t>
            </a:r>
            <a:endParaRPr lang="en-US" altLang="en-US" sz="1600" dirty="0">
              <a:latin typeface="+mn-ea"/>
              <a:ea typeface="+mn-ea"/>
              <a:cs typeface="+mn-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noChangeArrowheads="1"/>
          </p:cNvSpPr>
          <p:nvPr>
            <p:ph type="title"/>
          </p:nvPr>
        </p:nvSpPr>
        <p:spPr>
          <a:xfrm>
            <a:off x="690469" y="241334"/>
            <a:ext cx="8229600" cy="576262"/>
          </a:xfrm>
        </p:spPr>
        <p:txBody>
          <a:bodyPr/>
          <a:lstStyle/>
          <a:p>
            <a:r>
              <a:rPr lang="en-US" altLang="en-US" dirty="0"/>
              <a:t>Storage Device Management (cont.)</a:t>
            </a:r>
            <a:endParaRPr lang="en-US" altLang="en-US" dirty="0"/>
          </a:p>
        </p:txBody>
      </p:sp>
      <p:sp>
        <p:nvSpPr>
          <p:cNvPr id="12291" name="Content Placeholder 2"/>
          <p:cNvSpPr>
            <a:spLocks noGrp="1"/>
          </p:cNvSpPr>
          <p:nvPr>
            <p:ph idx="1"/>
          </p:nvPr>
        </p:nvSpPr>
        <p:spPr>
          <a:xfrm>
            <a:off x="867163" y="1154730"/>
            <a:ext cx="7423150" cy="4867275"/>
          </a:xfrm>
        </p:spPr>
        <p:txBody>
          <a:bodyPr/>
          <a:lstStyle/>
          <a:p>
            <a:pPr>
              <a:defRPr/>
            </a:pPr>
            <a:r>
              <a:rPr lang="en-US" altLang="en-US" sz="1600" b="1" dirty="0">
                <a:solidFill>
                  <a:srgbClr val="006699"/>
                </a:solidFill>
                <a:latin typeface="+mn-ea"/>
                <a:ea typeface="+mn-ea"/>
                <a:cs typeface="+mn-ea"/>
              </a:rPr>
              <a:t>Root</a:t>
            </a:r>
            <a:r>
              <a:rPr lang="en-US" altLang="en-US" sz="1600" b="1" dirty="0">
                <a:solidFill>
                  <a:srgbClr val="3366FF"/>
                </a:solidFill>
                <a:latin typeface="+mn-ea"/>
                <a:ea typeface="+mn-ea"/>
                <a:cs typeface="+mn-ea"/>
              </a:rPr>
              <a:t> </a:t>
            </a:r>
            <a:r>
              <a:rPr lang="en-US" altLang="en-US" sz="1600" b="1" dirty="0">
                <a:solidFill>
                  <a:srgbClr val="006699"/>
                </a:solidFill>
                <a:latin typeface="+mn-ea"/>
                <a:ea typeface="+mn-ea"/>
                <a:cs typeface="+mn-ea"/>
              </a:rPr>
              <a:t>partition</a:t>
            </a:r>
            <a:r>
              <a:rPr lang="en-US" altLang="en-US" sz="1600" b="1" dirty="0">
                <a:solidFill>
                  <a:srgbClr val="3366FF"/>
                </a:solidFill>
                <a:latin typeface="+mn-ea"/>
                <a:ea typeface="+mn-ea"/>
                <a:cs typeface="+mn-ea"/>
              </a:rPr>
              <a:t> </a:t>
            </a:r>
            <a:r>
              <a:rPr lang="en-US" altLang="en-US" sz="1600" dirty="0">
                <a:latin typeface="+mn-ea"/>
                <a:ea typeface="+mn-ea"/>
                <a:cs typeface="+mn-ea"/>
              </a:rPr>
              <a:t>contains the OS, other partitions can hold other </a:t>
            </a:r>
            <a:r>
              <a:rPr lang="en-US" altLang="en-US" sz="1600" dirty="0" err="1">
                <a:latin typeface="+mn-ea"/>
                <a:ea typeface="+mn-ea"/>
                <a:cs typeface="+mn-ea"/>
              </a:rPr>
              <a:t>Oses</a:t>
            </a:r>
            <a:r>
              <a:rPr lang="en-US" altLang="en-US" sz="1600" dirty="0">
                <a:latin typeface="+mn-ea"/>
                <a:ea typeface="+mn-ea"/>
                <a:cs typeface="+mn-ea"/>
              </a:rPr>
              <a:t>, other file systems, or be raw.根分区包含操作系统，其他分区可以保存其他操作系统、其他文件系统，或者是原始分区</a:t>
            </a:r>
            <a:r>
              <a:rPr lang="zh-CN" altLang="en-US" sz="1600" dirty="0">
                <a:latin typeface="+mn-ea"/>
                <a:ea typeface="+mn-ea"/>
                <a:cs typeface="+mn-ea"/>
              </a:rPr>
              <a:t>。</a:t>
            </a:r>
            <a:endParaRPr lang="en-US" altLang="en-US" sz="1600" dirty="0">
              <a:latin typeface="+mn-ea"/>
              <a:ea typeface="+mn-ea"/>
              <a:cs typeface="+mn-ea"/>
            </a:endParaRPr>
          </a:p>
          <a:p>
            <a:pPr lvl="1">
              <a:defRPr/>
            </a:pPr>
            <a:r>
              <a:rPr lang="en-US" altLang="en-US" sz="1600" b="1" dirty="0">
                <a:solidFill>
                  <a:srgbClr val="006699"/>
                </a:solidFill>
                <a:latin typeface="+mn-ea"/>
                <a:ea typeface="+mn-ea"/>
                <a:cs typeface="+mn-ea"/>
              </a:rPr>
              <a:t>Mounted</a:t>
            </a:r>
            <a:r>
              <a:rPr lang="en-US" altLang="en-US" sz="1600" dirty="0">
                <a:latin typeface="+mn-ea"/>
                <a:ea typeface="+mn-ea"/>
                <a:cs typeface="+mn-ea"/>
              </a:rPr>
              <a:t> at boot time.在启动时安装。</a:t>
            </a:r>
            <a:endParaRPr lang="en-US" altLang="en-US" sz="1600" dirty="0">
              <a:latin typeface="+mn-ea"/>
              <a:ea typeface="+mn-ea"/>
              <a:cs typeface="+mn-ea"/>
            </a:endParaRPr>
          </a:p>
          <a:p>
            <a:pPr lvl="1">
              <a:defRPr/>
            </a:pPr>
            <a:r>
              <a:rPr lang="en-US" altLang="en-US" sz="1600" dirty="0">
                <a:latin typeface="+mn-ea"/>
                <a:ea typeface="+mn-ea"/>
                <a:cs typeface="+mn-ea"/>
              </a:rPr>
              <a:t>Other partitions can mount automatically or manually.其他分区可以自动或手动挂载。</a:t>
            </a:r>
            <a:endParaRPr lang="en-US" altLang="en-US" sz="1600" dirty="0">
              <a:latin typeface="+mn-ea"/>
              <a:ea typeface="+mn-ea"/>
              <a:cs typeface="+mn-ea"/>
            </a:endParaRPr>
          </a:p>
          <a:p>
            <a:pPr>
              <a:defRPr/>
            </a:pPr>
            <a:r>
              <a:rPr lang="en-US" altLang="en-US" sz="1600" dirty="0">
                <a:latin typeface="+mn-ea"/>
                <a:ea typeface="+mn-ea"/>
                <a:cs typeface="+mn-ea"/>
              </a:rPr>
              <a:t>At mount time, file system consistency checked.在挂载时，检查文件系统一致性。</a:t>
            </a:r>
            <a:endParaRPr lang="en-US" altLang="en-US" sz="1600" dirty="0">
              <a:latin typeface="+mn-ea"/>
              <a:ea typeface="+mn-ea"/>
              <a:cs typeface="+mn-ea"/>
            </a:endParaRPr>
          </a:p>
          <a:p>
            <a:pPr lvl="1">
              <a:defRPr/>
            </a:pPr>
            <a:r>
              <a:rPr lang="en-US" altLang="en-US" sz="1600" dirty="0">
                <a:latin typeface="+mn-ea"/>
                <a:ea typeface="+mn-ea"/>
                <a:cs typeface="+mn-ea"/>
              </a:rPr>
              <a:t>Is all metadata correct?所有元数据都正确吗？</a:t>
            </a:r>
            <a:endParaRPr lang="en-US" altLang="en-US" sz="1600" dirty="0">
              <a:latin typeface="+mn-ea"/>
              <a:ea typeface="+mn-ea"/>
              <a:cs typeface="+mn-ea"/>
            </a:endParaRPr>
          </a:p>
          <a:p>
            <a:pPr lvl="2">
              <a:buFont typeface="Webdings" panose="05030102010509060703" pitchFamily="18" charset="2"/>
              <a:buChar char="4"/>
              <a:defRPr/>
            </a:pPr>
            <a:r>
              <a:rPr lang="en-US" altLang="en-US" sz="1600" dirty="0">
                <a:latin typeface="+mn-ea"/>
                <a:ea typeface="+mn-ea"/>
                <a:cs typeface="+mn-ea"/>
              </a:rPr>
              <a:t>If not, fix it, try again.</a:t>
            </a:r>
            <a:endParaRPr lang="en-US" altLang="en-US" sz="1600" dirty="0">
              <a:latin typeface="+mn-ea"/>
              <a:ea typeface="+mn-ea"/>
              <a:cs typeface="+mn-ea"/>
            </a:endParaRPr>
          </a:p>
          <a:p>
            <a:pPr lvl="2">
              <a:buFont typeface="Webdings" panose="05030102010509060703" pitchFamily="18" charset="2"/>
              <a:buChar char="4"/>
              <a:defRPr/>
            </a:pPr>
            <a:r>
              <a:rPr lang="en-US" altLang="en-US" sz="1600" dirty="0">
                <a:latin typeface="+mn-ea"/>
                <a:ea typeface="+mn-ea"/>
                <a:cs typeface="+mn-ea"/>
              </a:rPr>
              <a:t>If yes, add to mount table, allow access.如果是，添加到挂载表，允许访问。</a:t>
            </a:r>
            <a:endParaRPr lang="en-US" altLang="en-US" sz="1600" dirty="0">
              <a:latin typeface="+mn-ea"/>
              <a:ea typeface="+mn-ea"/>
              <a:cs typeface="+mn-ea"/>
            </a:endParaRPr>
          </a:p>
          <a:p>
            <a:pPr>
              <a:defRPr/>
            </a:pPr>
            <a:r>
              <a:rPr lang="en-US" altLang="en-US" sz="1600" dirty="0">
                <a:latin typeface="+mn-ea"/>
                <a:ea typeface="+mn-ea"/>
                <a:cs typeface="+mn-ea"/>
              </a:rPr>
              <a:t>Boot block can point to boot volume or boot loader set of blocks that contain enough code to know how to load the kernel from the file system.引导块可以指向引导卷或引导加载程序块，这些块包含足够的代码以了解如何从文件系统加载内核。</a:t>
            </a:r>
            <a:endParaRPr lang="en-US" altLang="en-US" sz="1600" dirty="0">
              <a:latin typeface="+mn-ea"/>
              <a:ea typeface="+mn-ea"/>
              <a:cs typeface="+mn-ea"/>
            </a:endParaRPr>
          </a:p>
          <a:p>
            <a:pPr lvl="1">
              <a:defRPr/>
            </a:pPr>
            <a:r>
              <a:rPr lang="en-US" altLang="en-US" sz="1600" dirty="0">
                <a:latin typeface="+mn-ea"/>
                <a:ea typeface="+mn-ea"/>
                <a:cs typeface="+mn-ea"/>
              </a:rPr>
              <a:t>Or a boot management program for multi-</a:t>
            </a:r>
            <a:r>
              <a:rPr lang="en-US" altLang="en-US" sz="1600" dirty="0" err="1">
                <a:latin typeface="+mn-ea"/>
                <a:ea typeface="+mn-ea"/>
                <a:cs typeface="+mn-ea"/>
              </a:rPr>
              <a:t>os</a:t>
            </a:r>
            <a:r>
              <a:rPr lang="en-US" altLang="en-US" sz="1600" dirty="0">
                <a:latin typeface="+mn-ea"/>
                <a:ea typeface="+mn-ea"/>
                <a:cs typeface="+mn-ea"/>
              </a:rPr>
              <a:t> booting.或者多操作系统启动的启动管理程序。</a:t>
            </a:r>
            <a:endParaRPr lang="en-US" altLang="en-US" sz="1600" dirty="0">
              <a:latin typeface="+mn-ea"/>
              <a:ea typeface="+mn-ea"/>
              <a:cs typeface="+mn-ea"/>
            </a:endParaRPr>
          </a:p>
          <a:p>
            <a:pPr marL="0" indent="0">
              <a:buFont typeface="Microsoft Uighur" panose="02000000000000000000" charset="0"/>
              <a:buNone/>
              <a:defRPr/>
            </a:pPr>
            <a:endParaRPr lang="en-US"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title"/>
          </p:nvPr>
        </p:nvSpPr>
        <p:spPr>
          <a:xfrm>
            <a:off x="335901" y="234598"/>
            <a:ext cx="8229600" cy="576262"/>
          </a:xfrm>
        </p:spPr>
        <p:txBody>
          <a:bodyPr/>
          <a:lstStyle/>
          <a:p>
            <a:pPr eaLnBrk="1" hangingPunct="1"/>
            <a:r>
              <a:rPr lang="en-US" altLang="en-US" dirty="0"/>
              <a:t>Objectives目标</a:t>
            </a:r>
            <a:endParaRPr lang="en-US" altLang="en-US" dirty="0"/>
          </a:p>
        </p:txBody>
      </p:sp>
      <p:sp>
        <p:nvSpPr>
          <p:cNvPr id="5123" name="Rectangle 3"/>
          <p:cNvSpPr>
            <a:spLocks noGrp="1" noChangeArrowheads="1"/>
          </p:cNvSpPr>
          <p:nvPr>
            <p:ph type="body" idx="1"/>
          </p:nvPr>
        </p:nvSpPr>
        <p:spPr>
          <a:xfrm>
            <a:off x="871766" y="1259539"/>
            <a:ext cx="7135813" cy="4530725"/>
          </a:xfrm>
        </p:spPr>
        <p:txBody>
          <a:bodyPr/>
          <a:lstStyle/>
          <a:p>
            <a:pPr>
              <a:defRPr/>
            </a:pPr>
            <a:r>
              <a:rPr lang="en-US" sz="2400" dirty="0">
                <a:ea typeface="MS PGothic" panose="020B0600070205080204" pitchFamily="34" charset="-128"/>
              </a:rPr>
              <a:t>Describe the physical structure of secondary storage devices and the effect of a device’s structure on its uses.描述二级存储设备的物理结构以及设备结构对其使用的影响</a:t>
            </a:r>
            <a:endParaRPr lang="en-US" sz="2400" dirty="0">
              <a:ea typeface="MS PGothic" panose="020B0600070205080204" pitchFamily="34" charset="-128"/>
            </a:endParaRPr>
          </a:p>
          <a:p>
            <a:pPr>
              <a:defRPr/>
            </a:pPr>
            <a:r>
              <a:rPr lang="en-US" sz="2400" dirty="0">
                <a:ea typeface="MS PGothic" panose="020B0600070205080204" pitchFamily="34" charset="-128"/>
              </a:rPr>
              <a:t>Explain the performance characteristics of mass-storage devices.解释大容量存储设备的性能特征</a:t>
            </a:r>
            <a:endParaRPr lang="en-US" sz="2400" dirty="0">
              <a:ea typeface="MS PGothic" panose="020B0600070205080204" pitchFamily="34" charset="-128"/>
            </a:endParaRPr>
          </a:p>
          <a:p>
            <a:pPr>
              <a:defRPr/>
            </a:pPr>
            <a:r>
              <a:rPr lang="en-US" sz="2400" dirty="0">
                <a:ea typeface="MS PGothic" panose="020B0600070205080204" pitchFamily="34" charset="-128"/>
              </a:rPr>
              <a:t>Evaluate I/O scheduling algorithms.评估 I/O 调度算法</a:t>
            </a:r>
            <a:endParaRPr lang="en-US" sz="2400" dirty="0">
              <a:ea typeface="MS PGothic" panose="020B0600070205080204" pitchFamily="34" charset="-128"/>
            </a:endParaRPr>
          </a:p>
          <a:p>
            <a:pPr>
              <a:defRPr/>
            </a:pPr>
            <a:r>
              <a:rPr lang="en-US" sz="2400" dirty="0">
                <a:ea typeface="MS PGothic" panose="020B0600070205080204" pitchFamily="34" charset="-128"/>
              </a:rPr>
              <a:t>Discuss operating-system services provided for mass storage, including RAID.讨论为大容量存储提供的操作系统服务，包括 RAID</a:t>
            </a:r>
            <a:endParaRPr lang="en-US" sz="2400" dirty="0">
              <a:ea typeface="MS PGothic" panose="020B0600070205080204" pitchFamily="34" charset="-128"/>
            </a:endParaRPr>
          </a:p>
          <a:p>
            <a:pPr marL="0" indent="0">
              <a:buFont typeface="Microsoft Uighur" panose="02000000000000000000" charset="0"/>
              <a:buNone/>
              <a:defRPr/>
            </a:pPr>
            <a:endParaRPr lang="en-US" dirty="0">
              <a:ea typeface="MS PGothic" panose="020B0600070205080204" pitchFamily="34" charset="-128"/>
              <a:cs typeface="MS PGothic" panose="020B0600070205080204" pitchFamily="34" charset="-128"/>
            </a:endParaRPr>
          </a:p>
          <a:p>
            <a:pPr marL="342900" indent="-342900">
              <a:buFont typeface="Microsoft Uighur" panose="02000000000000000000" charset="0"/>
              <a:buChar char="n"/>
              <a:defRPr/>
            </a:pPr>
            <a:endParaRPr lang="en-US" dirty="0">
              <a:ea typeface="MS PGothic" panose="020B0600070205080204" pitchFamily="34" charset="-128"/>
              <a:cs typeface="MS PGothic" panose="020B0600070205080204" pitchFamily="34" charset="-12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849190" y="242306"/>
            <a:ext cx="7996237" cy="576262"/>
          </a:xfrm>
        </p:spPr>
        <p:txBody>
          <a:bodyPr/>
          <a:lstStyle/>
          <a:p>
            <a:pPr eaLnBrk="1" hangingPunct="1"/>
            <a:r>
              <a:rPr lang="en-US" altLang="en-US" dirty="0"/>
              <a:t>Device Storage Management (Cont.)</a:t>
            </a:r>
            <a:endParaRPr lang="en-US" altLang="en-US" dirty="0"/>
          </a:p>
        </p:txBody>
      </p:sp>
      <p:sp>
        <p:nvSpPr>
          <p:cNvPr id="56322" name="Rectangle 3"/>
          <p:cNvSpPr>
            <a:spLocks noGrp="1" noChangeArrowheads="1"/>
          </p:cNvSpPr>
          <p:nvPr>
            <p:ph type="body" idx="1"/>
          </p:nvPr>
        </p:nvSpPr>
        <p:spPr>
          <a:xfrm>
            <a:off x="869174" y="1143293"/>
            <a:ext cx="3998913" cy="4692650"/>
          </a:xfrm>
        </p:spPr>
        <p:txBody>
          <a:bodyPr/>
          <a:lstStyle/>
          <a:p>
            <a:endParaRPr lang="en-US" altLang="en-US" sz="1400" dirty="0"/>
          </a:p>
          <a:p>
            <a:r>
              <a:rPr lang="en-US" altLang="en-US" sz="1700" dirty="0">
                <a:latin typeface="+mn-ea"/>
                <a:ea typeface="+mn-ea"/>
              </a:rPr>
              <a:t>Raw disk access for apps that want to do their own block management, keep OS out of the way (databases for example).想要进行自己的块管理的应用程序的原始磁盘访问，让操作系统远离（例如数据库）。</a:t>
            </a:r>
            <a:endParaRPr lang="en-US" altLang="en-US" sz="1700" dirty="0">
              <a:latin typeface="+mn-ea"/>
              <a:ea typeface="+mn-ea"/>
            </a:endParaRPr>
          </a:p>
          <a:p>
            <a:r>
              <a:rPr lang="en-US" altLang="en-US" sz="1700" dirty="0">
                <a:latin typeface="+mn-ea"/>
                <a:ea typeface="+mn-ea"/>
              </a:rPr>
              <a:t>Boot block initializes system.引导块初始化系统。</a:t>
            </a:r>
            <a:endParaRPr lang="en-US" altLang="en-US" sz="1700" dirty="0">
              <a:latin typeface="+mn-ea"/>
              <a:ea typeface="+mn-ea"/>
            </a:endParaRPr>
          </a:p>
          <a:p>
            <a:pPr lvl="1"/>
            <a:r>
              <a:rPr lang="en-US" altLang="en-US" sz="1700" dirty="0">
                <a:latin typeface="+mn-ea"/>
                <a:ea typeface="+mn-ea"/>
              </a:rPr>
              <a:t>The bootstrap is stored in ROM, firmware.引导程序存储在 ROM、固件中。</a:t>
            </a:r>
            <a:endParaRPr lang="en-US" altLang="en-US" sz="1700" dirty="0">
              <a:latin typeface="+mn-ea"/>
              <a:ea typeface="+mn-ea"/>
            </a:endParaRPr>
          </a:p>
          <a:p>
            <a:pPr lvl="1"/>
            <a:r>
              <a:rPr lang="en-US" altLang="en-US" sz="1700" b="1" dirty="0">
                <a:solidFill>
                  <a:srgbClr val="006699"/>
                </a:solidFill>
                <a:latin typeface="+mn-ea"/>
                <a:ea typeface="+mn-ea"/>
              </a:rPr>
              <a:t>Bootstrap</a:t>
            </a:r>
            <a:r>
              <a:rPr lang="en-US" altLang="en-US" sz="1700" b="1" dirty="0">
                <a:solidFill>
                  <a:srgbClr val="3366FF"/>
                </a:solidFill>
                <a:latin typeface="+mn-ea"/>
                <a:ea typeface="+mn-ea"/>
              </a:rPr>
              <a:t> </a:t>
            </a:r>
            <a:r>
              <a:rPr lang="en-US" altLang="en-US" sz="1700" b="1" dirty="0">
                <a:solidFill>
                  <a:srgbClr val="006699"/>
                </a:solidFill>
                <a:latin typeface="+mn-ea"/>
                <a:ea typeface="+mn-ea"/>
              </a:rPr>
              <a:t>loader</a:t>
            </a:r>
            <a:r>
              <a:rPr lang="en-US" altLang="en-US" sz="1700" dirty="0">
                <a:solidFill>
                  <a:srgbClr val="3366FF"/>
                </a:solidFill>
                <a:latin typeface="+mn-ea"/>
                <a:ea typeface="+mn-ea"/>
              </a:rPr>
              <a:t> </a:t>
            </a:r>
            <a:r>
              <a:rPr lang="en-US" altLang="en-US" sz="1700" dirty="0">
                <a:latin typeface="+mn-ea"/>
                <a:ea typeface="+mn-ea"/>
              </a:rPr>
              <a:t>program stored in boot blocks of boot partition.</a:t>
            </a:r>
            <a:r>
              <a:rPr lang="en-US" altLang="en-US" sz="1700" b="1" dirty="0">
                <a:solidFill>
                  <a:srgbClr val="006699"/>
                </a:solidFill>
                <a:latin typeface="+mn-ea"/>
                <a:ea typeface="+mn-ea"/>
              </a:rPr>
              <a:t>Bootstrap加载程序</a:t>
            </a:r>
            <a:r>
              <a:rPr lang="en-US" altLang="en-US" sz="1700" dirty="0">
                <a:latin typeface="+mn-ea"/>
                <a:ea typeface="+mn-ea"/>
              </a:rPr>
              <a:t>存储在引导分区的引导块中。</a:t>
            </a:r>
            <a:endParaRPr lang="en-US" altLang="en-US" sz="1700" dirty="0">
              <a:latin typeface="+mn-ea"/>
              <a:ea typeface="+mn-ea"/>
            </a:endParaRPr>
          </a:p>
          <a:p>
            <a:r>
              <a:rPr lang="en-US" altLang="en-US" sz="1700" dirty="0">
                <a:latin typeface="+mn-ea"/>
                <a:ea typeface="+mn-ea"/>
              </a:rPr>
              <a:t>Methods such as </a:t>
            </a:r>
            <a:r>
              <a:rPr lang="en-US" altLang="en-US" sz="1700" b="1" dirty="0">
                <a:solidFill>
                  <a:srgbClr val="006699"/>
                </a:solidFill>
                <a:latin typeface="+mn-ea"/>
                <a:ea typeface="+mn-ea"/>
              </a:rPr>
              <a:t>sector</a:t>
            </a:r>
            <a:r>
              <a:rPr lang="en-US" altLang="en-US" sz="1700" b="1" dirty="0">
                <a:solidFill>
                  <a:srgbClr val="3366FF"/>
                </a:solidFill>
                <a:latin typeface="+mn-ea"/>
                <a:ea typeface="+mn-ea"/>
              </a:rPr>
              <a:t> </a:t>
            </a:r>
            <a:r>
              <a:rPr lang="en-US" altLang="en-US" sz="1700" b="1" dirty="0">
                <a:solidFill>
                  <a:srgbClr val="006699"/>
                </a:solidFill>
                <a:latin typeface="+mn-ea"/>
                <a:ea typeface="+mn-ea"/>
              </a:rPr>
              <a:t>sparing</a:t>
            </a:r>
            <a:r>
              <a:rPr lang="en-US" altLang="en-US" sz="1700" dirty="0">
                <a:solidFill>
                  <a:srgbClr val="3366FF"/>
                </a:solidFill>
                <a:latin typeface="+mn-ea"/>
                <a:ea typeface="+mn-ea"/>
              </a:rPr>
              <a:t> </a:t>
            </a:r>
            <a:r>
              <a:rPr lang="en-US" altLang="en-US" sz="1700" dirty="0">
                <a:latin typeface="+mn-ea"/>
                <a:ea typeface="+mn-ea"/>
              </a:rPr>
              <a:t>used to handle bad blocks.用于处理坏块的扇区备用等方法。</a:t>
            </a:r>
            <a:endParaRPr lang="en-US" altLang="en-US" sz="1700" dirty="0">
              <a:latin typeface="+mn-ea"/>
              <a:ea typeface="+mn-ea"/>
            </a:endParaRPr>
          </a:p>
        </p:txBody>
      </p:sp>
      <p:pic>
        <p:nvPicPr>
          <p:cNvPr id="56323"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21300" y="2109788"/>
            <a:ext cx="3138488"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4" name="TextBox 1"/>
          <p:cNvSpPr txBox="1">
            <a:spLocks noChangeArrowheads="1"/>
          </p:cNvSpPr>
          <p:nvPr/>
        </p:nvSpPr>
        <p:spPr bwMode="auto">
          <a:xfrm>
            <a:off x="5462588" y="4583113"/>
            <a:ext cx="3363912"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a:t>Booting from secondary storage in Windows.从 Windows中的辅助存储启动</a:t>
            </a:r>
            <a:endParaRPr lang="en-US"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p:cNvSpPr>
            <a:spLocks noGrp="1" noChangeArrowheads="1"/>
          </p:cNvSpPr>
          <p:nvPr>
            <p:ph type="title"/>
          </p:nvPr>
        </p:nvSpPr>
        <p:spPr>
          <a:xfrm>
            <a:off x="457200" y="241336"/>
            <a:ext cx="8229600" cy="576262"/>
          </a:xfrm>
        </p:spPr>
        <p:txBody>
          <a:bodyPr/>
          <a:lstStyle/>
          <a:p>
            <a:r>
              <a:rPr lang="en-US" altLang="en-US" dirty="0"/>
              <a:t>Swap-Space Management交换空间管理</a:t>
            </a:r>
            <a:endParaRPr lang="en-US" altLang="en-US" dirty="0"/>
          </a:p>
        </p:txBody>
      </p:sp>
      <p:sp>
        <p:nvSpPr>
          <p:cNvPr id="58370" name="Content Placeholder 2"/>
          <p:cNvSpPr>
            <a:spLocks noGrp="1" noChangeArrowheads="1"/>
          </p:cNvSpPr>
          <p:nvPr>
            <p:ph idx="1"/>
          </p:nvPr>
        </p:nvSpPr>
        <p:spPr>
          <a:xfrm>
            <a:off x="877079" y="1041400"/>
            <a:ext cx="7595117" cy="4867275"/>
          </a:xfrm>
        </p:spPr>
        <p:txBody>
          <a:bodyPr/>
          <a:lstStyle/>
          <a:p>
            <a:r>
              <a:rPr lang="en-US" altLang="en-US" sz="1500" dirty="0">
                <a:latin typeface="+mn-ea"/>
                <a:ea typeface="+mn-ea"/>
              </a:rPr>
              <a:t>Used for moving entire processes (swapping), or pages (paging), from DRAM to secondary storage when DRAM not large enough for all processes.当 DRAM不足以容纳所有进程时，用于将整个进程（交换）或页面（分页）从 DRAM移动到辅助存储。</a:t>
            </a:r>
            <a:endParaRPr lang="en-US" altLang="en-US" sz="1500" dirty="0">
              <a:latin typeface="+mn-ea"/>
              <a:ea typeface="+mn-ea"/>
            </a:endParaRPr>
          </a:p>
          <a:p>
            <a:r>
              <a:rPr lang="en-US" altLang="en-US" sz="1500" dirty="0">
                <a:latin typeface="+mn-ea"/>
                <a:ea typeface="+mn-ea"/>
              </a:rPr>
              <a:t>Operating system provides </a:t>
            </a:r>
            <a:r>
              <a:rPr lang="en-US" altLang="en-US" sz="1500" b="1" dirty="0">
                <a:solidFill>
                  <a:srgbClr val="006699"/>
                </a:solidFill>
                <a:latin typeface="+mn-ea"/>
                <a:ea typeface="+mn-ea"/>
              </a:rPr>
              <a:t>swap</a:t>
            </a:r>
            <a:r>
              <a:rPr lang="en-US" altLang="en-US" sz="1500" b="1" dirty="0">
                <a:solidFill>
                  <a:srgbClr val="3366FF"/>
                </a:solidFill>
                <a:latin typeface="+mn-ea"/>
                <a:ea typeface="+mn-ea"/>
              </a:rPr>
              <a:t> </a:t>
            </a:r>
            <a:r>
              <a:rPr lang="en-US" altLang="en-US" sz="1500" b="1" dirty="0">
                <a:solidFill>
                  <a:srgbClr val="006699"/>
                </a:solidFill>
                <a:latin typeface="+mn-ea"/>
                <a:ea typeface="+mn-ea"/>
              </a:rPr>
              <a:t>space</a:t>
            </a:r>
            <a:r>
              <a:rPr lang="en-US" altLang="en-US" sz="1500" b="1" dirty="0">
                <a:solidFill>
                  <a:srgbClr val="3366FF"/>
                </a:solidFill>
                <a:latin typeface="+mn-ea"/>
                <a:ea typeface="+mn-ea"/>
              </a:rPr>
              <a:t> </a:t>
            </a:r>
            <a:r>
              <a:rPr lang="en-US" altLang="en-US" sz="1500" b="1" dirty="0">
                <a:solidFill>
                  <a:srgbClr val="006699"/>
                </a:solidFill>
                <a:latin typeface="+mn-ea"/>
                <a:ea typeface="+mn-ea"/>
              </a:rPr>
              <a:t>management.</a:t>
            </a:r>
            <a:r>
              <a:rPr lang="en-US" altLang="en-US" sz="1500" dirty="0">
                <a:solidFill>
                  <a:schemeClr val="tx1"/>
                </a:solidFill>
                <a:latin typeface="+mn-ea"/>
                <a:ea typeface="+mn-ea"/>
              </a:rPr>
              <a:t>操作系统提供</a:t>
            </a:r>
            <a:r>
              <a:rPr lang="en-US" altLang="en-US" sz="1500" b="1" dirty="0">
                <a:solidFill>
                  <a:srgbClr val="006699"/>
                </a:solidFill>
                <a:latin typeface="+mn-ea"/>
                <a:ea typeface="+mn-ea"/>
              </a:rPr>
              <a:t>交换空间管理</a:t>
            </a:r>
            <a:endParaRPr lang="en-US" altLang="en-US" sz="1500" dirty="0">
              <a:solidFill>
                <a:schemeClr val="tx1"/>
              </a:solidFill>
              <a:latin typeface="+mn-ea"/>
              <a:ea typeface="+mn-ea"/>
            </a:endParaRPr>
          </a:p>
          <a:p>
            <a:pPr lvl="1"/>
            <a:r>
              <a:rPr lang="en-US" altLang="en-US" sz="1500" dirty="0">
                <a:latin typeface="+mn-ea"/>
                <a:ea typeface="+mn-ea"/>
              </a:rPr>
              <a:t>Secondary storage slower than DRAM, so important to optimize performance.二级存储比DRAM慢，因此对优化性能很重要。</a:t>
            </a:r>
            <a:endParaRPr lang="en-US" altLang="en-US" sz="1500" dirty="0">
              <a:latin typeface="+mn-ea"/>
              <a:ea typeface="+mn-ea"/>
            </a:endParaRPr>
          </a:p>
          <a:p>
            <a:pPr lvl="1"/>
            <a:r>
              <a:rPr lang="en-US" altLang="en-US" sz="1500" dirty="0">
                <a:latin typeface="+mn-ea"/>
                <a:ea typeface="+mn-ea"/>
              </a:rPr>
              <a:t>Usually multiple swap spaces possible – decreasing I/O load on any given device.通常可能有多个交换空间——减少任何给定设备上的I/O负载。</a:t>
            </a:r>
            <a:endParaRPr lang="en-US" altLang="en-US" sz="1500" dirty="0">
              <a:latin typeface="+mn-ea"/>
              <a:ea typeface="+mn-ea"/>
            </a:endParaRPr>
          </a:p>
          <a:p>
            <a:pPr lvl="1"/>
            <a:r>
              <a:rPr lang="en-US" altLang="en-US" sz="1500" dirty="0">
                <a:latin typeface="+mn-ea"/>
                <a:ea typeface="+mn-ea"/>
              </a:rPr>
              <a:t>Best to have dedicated devices.最好有专用设备。</a:t>
            </a:r>
            <a:endParaRPr lang="en-US" altLang="en-US" sz="1500" dirty="0">
              <a:latin typeface="+mn-ea"/>
              <a:ea typeface="+mn-ea"/>
            </a:endParaRPr>
          </a:p>
          <a:p>
            <a:pPr lvl="1"/>
            <a:r>
              <a:rPr lang="en-US" altLang="en-US" sz="1500" dirty="0">
                <a:latin typeface="+mn-ea"/>
                <a:ea typeface="+mn-ea"/>
              </a:rPr>
              <a:t>Can be in raw partition or a file within a file system (for convenience of adding).可以在原始分区或文件系统内的文件中（为了添加方便）。</a:t>
            </a:r>
            <a:endParaRPr lang="en-US" altLang="en-US" sz="1500" dirty="0">
              <a:latin typeface="+mn-ea"/>
              <a:ea typeface="+mn-ea"/>
            </a:endParaRPr>
          </a:p>
          <a:p>
            <a:pPr lvl="1"/>
            <a:r>
              <a:rPr lang="en-US" altLang="en-US" sz="1500" dirty="0">
                <a:latin typeface="+mn-ea"/>
                <a:ea typeface="+mn-ea"/>
              </a:rPr>
              <a:t>Data structures for swapping on Linux systems:用于在 Linux 系统上交换的数据结构：</a:t>
            </a:r>
            <a:endParaRPr lang="en-US" altLang="en-US" sz="1500" dirty="0">
              <a:latin typeface="+mn-ea"/>
              <a:ea typeface="+mn-ea"/>
            </a:endParaRPr>
          </a:p>
        </p:txBody>
      </p:sp>
      <p:pic>
        <p:nvPicPr>
          <p:cNvPr id="5837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50873" y="5011907"/>
            <a:ext cx="3856620" cy="1402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noChangeArrowheads="1"/>
          </p:cNvSpPr>
          <p:nvPr>
            <p:ph type="title"/>
          </p:nvPr>
        </p:nvSpPr>
        <p:spPr>
          <a:xfrm>
            <a:off x="457200" y="243929"/>
            <a:ext cx="8229600" cy="576262"/>
          </a:xfrm>
        </p:spPr>
        <p:txBody>
          <a:bodyPr/>
          <a:lstStyle/>
          <a:p>
            <a:r>
              <a:rPr lang="en-US" altLang="en-US" dirty="0"/>
              <a:t>Storage Attachment存储附件</a:t>
            </a:r>
            <a:endParaRPr lang="en-US" altLang="en-US" dirty="0"/>
          </a:p>
        </p:txBody>
      </p:sp>
      <p:sp>
        <p:nvSpPr>
          <p:cNvPr id="59394" name="Content Placeholder 2"/>
          <p:cNvSpPr>
            <a:spLocks noGrp="1" noChangeArrowheads="1"/>
          </p:cNvSpPr>
          <p:nvPr>
            <p:ph idx="1"/>
          </p:nvPr>
        </p:nvSpPr>
        <p:spPr>
          <a:xfrm>
            <a:off x="889423" y="1198598"/>
            <a:ext cx="7778717" cy="4530725"/>
          </a:xfrm>
        </p:spPr>
        <p:txBody>
          <a:bodyPr/>
          <a:lstStyle/>
          <a:p>
            <a:r>
              <a:rPr lang="en-US" altLang="en-US" dirty="0"/>
              <a:t>Computers access storage in three ways.计算机以三种方式访问存储</a:t>
            </a:r>
            <a:endParaRPr lang="en-US" altLang="en-US" dirty="0"/>
          </a:p>
          <a:p>
            <a:pPr lvl="1"/>
            <a:r>
              <a:rPr lang="en-US" altLang="en-US" dirty="0"/>
              <a:t>host-attached.主机连接</a:t>
            </a:r>
            <a:endParaRPr lang="en-US" altLang="en-US" dirty="0"/>
          </a:p>
          <a:p>
            <a:pPr lvl="1"/>
            <a:r>
              <a:rPr lang="en-US" altLang="en-US" dirty="0"/>
              <a:t>network-attached.网络附加</a:t>
            </a:r>
            <a:endParaRPr lang="en-US" altLang="en-US" dirty="0"/>
          </a:p>
          <a:p>
            <a:pPr lvl="1"/>
            <a:r>
              <a:rPr lang="en-US" altLang="en-US" dirty="0"/>
              <a:t>cloud</a:t>
            </a:r>
            <a:endParaRPr lang="en-US" altLang="en-US" dirty="0"/>
          </a:p>
          <a:p>
            <a:r>
              <a:rPr lang="en-US" altLang="en-US" dirty="0"/>
              <a:t>Host attached access through local I/O ports, using one of several technologies.主机连接通过本地I/O端口访问，使用多种技术之一。</a:t>
            </a:r>
            <a:endParaRPr lang="en-US" altLang="en-US" dirty="0"/>
          </a:p>
          <a:p>
            <a:pPr lvl="1"/>
            <a:r>
              <a:rPr lang="en-US" altLang="en-US" dirty="0"/>
              <a:t>To attach many devices, use storage busses such as USB, firewire, thunderbolt.要连接许多设备，请使用 USB、火线、雷电等存储总线。</a:t>
            </a:r>
            <a:endParaRPr lang="en-US" altLang="en-US" dirty="0"/>
          </a:p>
          <a:p>
            <a:pPr lvl="1"/>
            <a:r>
              <a:rPr lang="en-US" altLang="en-US" dirty="0"/>
              <a:t>High-end systems use </a:t>
            </a:r>
            <a:r>
              <a:rPr lang="en-US" altLang="en-US" b="1" dirty="0">
                <a:solidFill>
                  <a:srgbClr val="006699"/>
                </a:solidFill>
                <a:latin typeface="+mj-lt"/>
              </a:rPr>
              <a:t>fibre</a:t>
            </a:r>
            <a:r>
              <a:rPr lang="en-US" altLang="en-US" b="1" dirty="0">
                <a:solidFill>
                  <a:srgbClr val="3366FF"/>
                </a:solidFill>
              </a:rPr>
              <a:t> </a:t>
            </a:r>
            <a:r>
              <a:rPr lang="en-US" altLang="en-US" b="1" dirty="0">
                <a:solidFill>
                  <a:srgbClr val="006699"/>
                </a:solidFill>
                <a:latin typeface="+mj-lt"/>
              </a:rPr>
              <a:t>channel</a:t>
            </a:r>
            <a:r>
              <a:rPr lang="en-US" altLang="en-US" b="1" dirty="0">
                <a:solidFill>
                  <a:srgbClr val="3366FF"/>
                </a:solidFill>
              </a:rPr>
              <a:t> </a:t>
            </a:r>
            <a:r>
              <a:rPr lang="en-US" altLang="en-US" dirty="0"/>
              <a:t>(</a:t>
            </a:r>
            <a:r>
              <a:rPr lang="en-US" altLang="en-US" b="1" dirty="0">
                <a:solidFill>
                  <a:srgbClr val="006699"/>
                </a:solidFill>
                <a:latin typeface="+mj-lt"/>
              </a:rPr>
              <a:t>FC</a:t>
            </a:r>
            <a:r>
              <a:rPr lang="en-US" altLang="en-US" dirty="0"/>
              <a:t>).高端系统使用光纤通道 (FC)。</a:t>
            </a:r>
            <a:endParaRPr lang="en-US" altLang="en-US" dirty="0"/>
          </a:p>
          <a:p>
            <a:pPr lvl="2"/>
            <a:r>
              <a:rPr lang="en-US" altLang="en-US" dirty="0"/>
              <a:t>High-speed serial architecture using fibre or copper cables.使用光纤或铜缆的高速串行架构。</a:t>
            </a:r>
            <a:endParaRPr lang="en-US" altLang="en-US" dirty="0"/>
          </a:p>
          <a:p>
            <a:pPr lvl="2"/>
            <a:r>
              <a:rPr lang="en-US" altLang="en-US" dirty="0"/>
              <a:t>Multiple hosts and storage devices can connect to the FC fabric.多个主机和存储设备可以连接到FC结构。</a:t>
            </a:r>
            <a:endParaRPr lang="en-US" altLang="en-US" dirty="0"/>
          </a:p>
          <a:p>
            <a:pPr lvl="1"/>
            <a:endParaRPr lang="en-US" altLang="en-US" dirty="0"/>
          </a:p>
          <a:p>
            <a:endParaRPr lang="en-US" altLang="en-US" dirty="0"/>
          </a:p>
          <a:p>
            <a:pPr lvl="2">
              <a:buFont typeface="Webdings" panose="05030102010509060703" pitchFamily="18" charset="2"/>
              <a:buNone/>
            </a:pPr>
            <a:endParaRPr lang="en-US"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a:xfrm>
            <a:off x="908015" y="243929"/>
            <a:ext cx="7704137" cy="576262"/>
          </a:xfrm>
        </p:spPr>
        <p:txBody>
          <a:bodyPr/>
          <a:lstStyle/>
          <a:p>
            <a:pPr eaLnBrk="1" hangingPunct="1"/>
            <a:r>
              <a:rPr lang="en-US" altLang="en-US" sz="2800" dirty="0"/>
              <a:t>Network-Attached Storage网络附加存储</a:t>
            </a:r>
            <a:endParaRPr lang="en-US" altLang="en-US" sz="2800" dirty="0"/>
          </a:p>
        </p:txBody>
      </p:sp>
      <p:sp>
        <p:nvSpPr>
          <p:cNvPr id="60418" name="Rectangle 3"/>
          <p:cNvSpPr>
            <a:spLocks noGrp="1" noChangeArrowheads="1"/>
          </p:cNvSpPr>
          <p:nvPr>
            <p:ph type="body" idx="1"/>
          </p:nvPr>
        </p:nvSpPr>
        <p:spPr>
          <a:xfrm>
            <a:off x="874713" y="1055688"/>
            <a:ext cx="7704136" cy="4530725"/>
          </a:xfrm>
        </p:spPr>
        <p:txBody>
          <a:bodyPr/>
          <a:lstStyle/>
          <a:p>
            <a:r>
              <a:rPr lang="en-US" altLang="en-US" sz="1400" dirty="0">
                <a:latin typeface="+mn-ea"/>
                <a:ea typeface="+mn-ea"/>
                <a:cs typeface="+mn-ea"/>
              </a:rPr>
              <a:t>Network-attached storage (</a:t>
            </a:r>
            <a:r>
              <a:rPr lang="en-US" altLang="en-US" sz="1400" b="1" dirty="0">
                <a:solidFill>
                  <a:srgbClr val="006699"/>
                </a:solidFill>
                <a:latin typeface="+mn-ea"/>
                <a:ea typeface="+mn-ea"/>
                <a:cs typeface="+mn-ea"/>
              </a:rPr>
              <a:t>NAS</a:t>
            </a:r>
            <a:r>
              <a:rPr lang="en-US" altLang="en-US" sz="1400" dirty="0">
                <a:latin typeface="+mn-ea"/>
                <a:ea typeface="+mn-ea"/>
                <a:cs typeface="+mn-ea"/>
              </a:rPr>
              <a:t>) is storage made available over a network rather than over a local connection (such as a bus).网络附加存储 (NAS) 是通过网络而非本地连接（例如总线）提供的存储。</a:t>
            </a:r>
            <a:endParaRPr lang="en-US" altLang="en-US" sz="1400" dirty="0">
              <a:latin typeface="+mn-ea"/>
              <a:ea typeface="+mn-ea"/>
              <a:cs typeface="+mn-ea"/>
            </a:endParaRPr>
          </a:p>
          <a:p>
            <a:pPr lvl="1"/>
            <a:r>
              <a:rPr lang="en-US" altLang="en-US" sz="1400" dirty="0">
                <a:latin typeface="+mn-ea"/>
                <a:ea typeface="+mn-ea"/>
                <a:cs typeface="+mn-ea"/>
              </a:rPr>
              <a:t>Remotely attaching to file systems.远程连接到文件系统。</a:t>
            </a:r>
            <a:endParaRPr lang="en-US" altLang="en-US" sz="1400" dirty="0">
              <a:latin typeface="+mn-ea"/>
              <a:ea typeface="+mn-ea"/>
              <a:cs typeface="+mn-ea"/>
            </a:endParaRPr>
          </a:p>
          <a:p>
            <a:r>
              <a:rPr lang="en-US" altLang="en-US" sz="1400" dirty="0">
                <a:latin typeface="+mn-ea"/>
                <a:ea typeface="+mn-ea"/>
                <a:cs typeface="+mn-ea"/>
              </a:rPr>
              <a:t>NFS and CIFS are common protocols.NFS和CIFS是常见的协议。</a:t>
            </a:r>
            <a:endParaRPr lang="en-US" altLang="en-US" sz="1400" dirty="0">
              <a:latin typeface="+mn-ea"/>
              <a:ea typeface="+mn-ea"/>
              <a:cs typeface="+mn-ea"/>
            </a:endParaRPr>
          </a:p>
          <a:p>
            <a:r>
              <a:rPr lang="en-US" altLang="en-US" sz="1400" dirty="0">
                <a:latin typeface="+mn-ea"/>
                <a:ea typeface="+mn-ea"/>
                <a:cs typeface="+mn-ea"/>
              </a:rPr>
              <a:t>Implemented via remote procedure calls (RPCs) between host and storage over typically TCP or UDP on IP network.通过主机和存储之间的远程过程调用 (RPC) 实现，通常通过IP网络上的TCP或UDP。</a:t>
            </a:r>
            <a:endParaRPr lang="en-US" altLang="en-US" sz="1400" dirty="0">
              <a:latin typeface="+mn-ea"/>
              <a:ea typeface="+mn-ea"/>
              <a:cs typeface="+mn-ea"/>
            </a:endParaRPr>
          </a:p>
          <a:p>
            <a:r>
              <a:rPr lang="en-US" altLang="en-US" sz="1400" b="1" dirty="0">
                <a:solidFill>
                  <a:srgbClr val="006699"/>
                </a:solidFill>
                <a:latin typeface="+mn-ea"/>
                <a:ea typeface="+mn-ea"/>
                <a:cs typeface="+mn-ea"/>
              </a:rPr>
              <a:t>iSCSI</a:t>
            </a:r>
            <a:r>
              <a:rPr lang="en-US" altLang="en-US" sz="1400" dirty="0">
                <a:latin typeface="+mn-ea"/>
                <a:ea typeface="+mn-ea"/>
                <a:cs typeface="+mn-ea"/>
              </a:rPr>
              <a:t> protocol uses IP network to carry the SCSI protocol.iSCSI 协议使用IP 网络承载SCSI 协议。</a:t>
            </a:r>
            <a:endParaRPr lang="en-US" altLang="en-US" sz="1400" dirty="0">
              <a:latin typeface="+mn-ea"/>
              <a:ea typeface="+mn-ea"/>
              <a:cs typeface="+mn-ea"/>
            </a:endParaRPr>
          </a:p>
          <a:p>
            <a:pPr lvl="1"/>
            <a:r>
              <a:rPr lang="en-US" altLang="en-US" sz="1400" dirty="0">
                <a:latin typeface="+mn-ea"/>
                <a:ea typeface="+mn-ea"/>
                <a:cs typeface="+mn-ea"/>
              </a:rPr>
              <a:t>Remotely attaching to devices (blocks).远程连接到设备（块）</a:t>
            </a:r>
            <a:endParaRPr lang="en-US" altLang="en-US" sz="1400" dirty="0">
              <a:latin typeface="+mn-ea"/>
              <a:ea typeface="+mn-ea"/>
              <a:cs typeface="+mn-ea"/>
            </a:endParaRPr>
          </a:p>
        </p:txBody>
      </p:sp>
      <p:pic>
        <p:nvPicPr>
          <p:cNvPr id="60419"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01813" y="3986213"/>
            <a:ext cx="4805362" cy="203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p:cNvSpPr>
            <a:spLocks noGrp="1" noChangeArrowheads="1"/>
          </p:cNvSpPr>
          <p:nvPr>
            <p:ph type="title"/>
          </p:nvPr>
        </p:nvSpPr>
        <p:spPr>
          <a:xfrm>
            <a:off x="345230" y="234598"/>
            <a:ext cx="8229600" cy="576262"/>
          </a:xfrm>
        </p:spPr>
        <p:txBody>
          <a:bodyPr/>
          <a:lstStyle/>
          <a:p>
            <a:r>
              <a:rPr lang="en-US" altLang="en-US" dirty="0"/>
              <a:t>Cloud Storage云储存</a:t>
            </a:r>
            <a:endParaRPr lang="en-US" altLang="en-US" dirty="0"/>
          </a:p>
        </p:txBody>
      </p:sp>
      <p:sp>
        <p:nvSpPr>
          <p:cNvPr id="62466" name="Content Placeholder 2"/>
          <p:cNvSpPr>
            <a:spLocks noGrp="1" noChangeArrowheads="1"/>
          </p:cNvSpPr>
          <p:nvPr>
            <p:ph idx="1"/>
          </p:nvPr>
        </p:nvSpPr>
        <p:spPr>
          <a:xfrm>
            <a:off x="870762" y="1245253"/>
            <a:ext cx="7150100" cy="4530725"/>
          </a:xfrm>
        </p:spPr>
        <p:txBody>
          <a:bodyPr/>
          <a:lstStyle/>
          <a:p>
            <a:r>
              <a:rPr lang="en-US" altLang="en-US" sz="2000" dirty="0"/>
              <a:t>Similar to NAS, provides access to storage across a network.与NAS类似，提供对网络存储的访问</a:t>
            </a:r>
            <a:endParaRPr lang="en-US" altLang="en-US" sz="2000" dirty="0"/>
          </a:p>
          <a:p>
            <a:pPr lvl="1"/>
            <a:r>
              <a:rPr lang="en-US" altLang="en-US" sz="2000" dirty="0"/>
              <a:t>Unlike NAS, accessed over the Internet or a WAN to remote data center.与NAS不同，通过Internet或WAN访问远程数据中心。</a:t>
            </a:r>
            <a:endParaRPr lang="en-US" altLang="en-US" sz="2000" dirty="0"/>
          </a:p>
          <a:p>
            <a:r>
              <a:rPr lang="en-US" altLang="en-US" sz="2000" dirty="0"/>
              <a:t>NAS presented as just another file system, while cloud storage is API based, with programs using the APIs to provide access.NAS只是另一个文件系统，而云存储是基于API 的，程序使用API来提供访问。</a:t>
            </a:r>
            <a:endParaRPr lang="en-US" altLang="en-US" sz="2000" dirty="0"/>
          </a:p>
          <a:p>
            <a:pPr lvl="1"/>
            <a:r>
              <a:rPr lang="en-US" altLang="en-US" sz="2000" dirty="0"/>
              <a:t>Examples include Dropbox, Amazon S3, Microsoft OneDrive, Apple iCloud.示例包括 Dropbox、Amazon S3、Microsoft OneDrive、Apple iCloud。</a:t>
            </a:r>
            <a:endParaRPr lang="en-US" altLang="en-US" sz="2000" dirty="0"/>
          </a:p>
          <a:p>
            <a:pPr lvl="1"/>
            <a:r>
              <a:rPr lang="en-US" altLang="en-US" sz="2000" dirty="0"/>
              <a:t>Use APIs because of latency and failure scenarios (NAS protocols wouldn’t work well).由于延迟和故障情况而使用 API（NAS 协议不能很好地工作）。</a:t>
            </a:r>
            <a:endParaRPr lang="en-US" altLang="en-US" dirty="0"/>
          </a:p>
          <a:p>
            <a:pPr lvl="1"/>
            <a:endParaRPr lang="en-US" altLang="en-US" dirty="0"/>
          </a:p>
          <a:p>
            <a:pPr lvl="2">
              <a:buFont typeface="Webdings" panose="05030102010509060703" pitchFamily="18" charset="2"/>
              <a:buNone/>
            </a:pPr>
            <a:endParaRPr lang="en-US"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noChangeArrowheads="1"/>
          </p:cNvSpPr>
          <p:nvPr>
            <p:ph type="title"/>
          </p:nvPr>
        </p:nvSpPr>
        <p:spPr>
          <a:xfrm>
            <a:off x="401214" y="234598"/>
            <a:ext cx="8229600" cy="576262"/>
          </a:xfrm>
        </p:spPr>
        <p:txBody>
          <a:bodyPr/>
          <a:lstStyle/>
          <a:p>
            <a:r>
              <a:rPr lang="en-US" altLang="en-US" dirty="0"/>
              <a:t>Storage Array存储阵列</a:t>
            </a:r>
            <a:endParaRPr lang="en-US" altLang="en-US" dirty="0"/>
          </a:p>
        </p:txBody>
      </p:sp>
      <p:sp>
        <p:nvSpPr>
          <p:cNvPr id="63490" name="Content Placeholder 2"/>
          <p:cNvSpPr>
            <a:spLocks noGrp="1" noChangeArrowheads="1"/>
          </p:cNvSpPr>
          <p:nvPr>
            <p:ph idx="1"/>
          </p:nvPr>
        </p:nvSpPr>
        <p:spPr>
          <a:xfrm>
            <a:off x="927717" y="969804"/>
            <a:ext cx="7610763" cy="4530725"/>
          </a:xfrm>
        </p:spPr>
        <p:txBody>
          <a:bodyPr/>
          <a:lstStyle/>
          <a:p>
            <a:r>
              <a:rPr lang="en-US" altLang="en-US" sz="1800" dirty="0"/>
              <a:t>Can just attach disks, or arrays of disks.可以只附加磁盘或磁盘阵列</a:t>
            </a:r>
            <a:endParaRPr lang="en-US" altLang="en-US" sz="1800" dirty="0"/>
          </a:p>
          <a:p>
            <a:r>
              <a:rPr lang="en-US" altLang="en-US" sz="1800" dirty="0"/>
              <a:t>Avoids the NAS drawback of using network bandwidth.避免使用网络带宽的 NAS 缺点。</a:t>
            </a:r>
            <a:endParaRPr lang="en-US" altLang="en-US" sz="1800" dirty="0"/>
          </a:p>
          <a:p>
            <a:r>
              <a:rPr lang="en-US" altLang="en-US" sz="1800" dirty="0"/>
              <a:t>Storage Array has controller(s), provides features to attached host(s).存储阵列具有控制器，为连接的主机提供功能。</a:t>
            </a:r>
            <a:endParaRPr lang="en-US" altLang="en-US" sz="1800" dirty="0"/>
          </a:p>
          <a:p>
            <a:pPr lvl="1"/>
            <a:r>
              <a:rPr lang="en-US" altLang="en-US" sz="1800" dirty="0"/>
              <a:t>Ports to connect hosts to array.将主机连接到阵列的端口。</a:t>
            </a:r>
            <a:endParaRPr lang="en-US" altLang="en-US" sz="1800" dirty="0"/>
          </a:p>
          <a:p>
            <a:pPr lvl="1"/>
            <a:r>
              <a:rPr lang="en-US" altLang="en-US" sz="1800" dirty="0"/>
              <a:t>Memory, controlling software (sometimes NVRAM, </a:t>
            </a:r>
            <a:r>
              <a:rPr lang="en-US" altLang="en-US" sz="1800" dirty="0" err="1"/>
              <a:t>etc</a:t>
            </a:r>
            <a:r>
              <a:rPr lang="en-US" altLang="en-US" sz="1800" dirty="0"/>
              <a:t>).内存、控制软件（有时是 NVRAM 等）。</a:t>
            </a:r>
            <a:endParaRPr lang="en-US" altLang="en-US" sz="1800" dirty="0"/>
          </a:p>
          <a:p>
            <a:pPr lvl="1"/>
            <a:r>
              <a:rPr lang="en-US" altLang="en-US" sz="1800" dirty="0"/>
              <a:t>A few to thousands of disks.几个到数千个磁盘。</a:t>
            </a:r>
            <a:endParaRPr lang="en-US" altLang="en-US" sz="1800" dirty="0"/>
          </a:p>
          <a:p>
            <a:pPr lvl="1"/>
            <a:r>
              <a:rPr lang="en-US" altLang="en-US" sz="1800" dirty="0"/>
              <a:t>RAID, hot spares, hot swap (discussed later).RAID、热备件、热插拔（稍后讨论）。</a:t>
            </a:r>
            <a:endParaRPr lang="en-US" altLang="en-US" sz="1800" dirty="0"/>
          </a:p>
          <a:p>
            <a:pPr lvl="1"/>
            <a:r>
              <a:rPr lang="en-US" altLang="en-US" sz="1800" dirty="0"/>
              <a:t>Shared storage -&gt; more efficiency.共享存储 -&gt; 更高效率</a:t>
            </a:r>
            <a:endParaRPr lang="en-US" altLang="en-US" sz="1800" dirty="0"/>
          </a:p>
          <a:p>
            <a:pPr lvl="1"/>
            <a:r>
              <a:rPr lang="en-US" altLang="en-US" sz="1800" dirty="0"/>
              <a:t>Features found in some file systems.在某些文件系统中发现的功能</a:t>
            </a:r>
            <a:endParaRPr lang="en-US" altLang="en-US" sz="1800" dirty="0"/>
          </a:p>
          <a:p>
            <a:pPr lvl="2"/>
            <a:r>
              <a:rPr lang="en-US" altLang="en-US" sz="1800" dirty="0" err="1"/>
              <a:t>Snaphots</a:t>
            </a:r>
            <a:r>
              <a:rPr lang="en-US" altLang="en-US" sz="1800" dirty="0"/>
              <a:t>, clones, thin provisioning, replication, deduplication, </a:t>
            </a:r>
            <a:r>
              <a:rPr lang="en-US" altLang="en-US" sz="1800" dirty="0" err="1"/>
              <a:t>etc.快照、克隆、精简配置、复制、重复数据删除等</a:t>
            </a:r>
            <a:endParaRPr lang="en-US" altLang="en-US" sz="1800" dirty="0" err="1"/>
          </a:p>
          <a:p>
            <a:pPr lvl="2">
              <a:buFont typeface="Webdings" panose="05030102010509060703" pitchFamily="18" charset="2"/>
              <a:buNone/>
            </a:pPr>
            <a:endParaRPr lang="en-US" altLang="en-US" sz="18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a:xfrm>
            <a:off x="738188" y="248885"/>
            <a:ext cx="7948612" cy="576263"/>
          </a:xfrm>
        </p:spPr>
        <p:txBody>
          <a:bodyPr/>
          <a:lstStyle/>
          <a:p>
            <a:pPr eaLnBrk="1" hangingPunct="1"/>
            <a:r>
              <a:rPr lang="en-US" altLang="en-US" dirty="0"/>
              <a:t>Storage Area Network存储区域网络</a:t>
            </a:r>
            <a:endParaRPr lang="en-US" altLang="en-US" dirty="0"/>
          </a:p>
        </p:txBody>
      </p:sp>
      <p:sp>
        <p:nvSpPr>
          <p:cNvPr id="64514" name="Rectangle 3"/>
          <p:cNvSpPr>
            <a:spLocks noGrp="1" noChangeArrowheads="1"/>
          </p:cNvSpPr>
          <p:nvPr>
            <p:ph type="body" idx="1"/>
          </p:nvPr>
        </p:nvSpPr>
        <p:spPr>
          <a:xfrm>
            <a:off x="867748" y="1233488"/>
            <a:ext cx="7708739" cy="4530725"/>
          </a:xfrm>
        </p:spPr>
        <p:txBody>
          <a:bodyPr/>
          <a:lstStyle/>
          <a:p>
            <a:r>
              <a:rPr lang="en-US" altLang="en-US" dirty="0"/>
              <a:t>Common in large storage environments.常见于大型存储环境。</a:t>
            </a:r>
            <a:endParaRPr lang="en-US" altLang="en-US" dirty="0"/>
          </a:p>
          <a:p>
            <a:r>
              <a:rPr lang="en-US" altLang="en-US" dirty="0"/>
              <a:t>Multiple hosts attached to multiple storage arrays – flexible.多个主机连接到多个存储阵列 – 灵活。</a:t>
            </a:r>
            <a:endParaRPr lang="en-US" altLang="en-US" dirty="0"/>
          </a:p>
          <a:p>
            <a:endParaRPr lang="en-US" altLang="en-US" dirty="0"/>
          </a:p>
        </p:txBody>
      </p:sp>
      <p:pic>
        <p:nvPicPr>
          <p:cNvPr id="64515" name="Picture 1" descr="10_03.pdf"/>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574800" y="2292350"/>
            <a:ext cx="5614988" cy="290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noChangeArrowheads="1"/>
          </p:cNvSpPr>
          <p:nvPr>
            <p:ph type="title"/>
          </p:nvPr>
        </p:nvSpPr>
        <p:spPr>
          <a:xfrm>
            <a:off x="881098" y="247880"/>
            <a:ext cx="7805701" cy="576262"/>
          </a:xfrm>
        </p:spPr>
        <p:txBody>
          <a:bodyPr/>
          <a:lstStyle/>
          <a:p>
            <a:r>
              <a:rPr lang="en-US" altLang="en-US" dirty="0"/>
              <a:t>Storage Area Network (Cont.)</a:t>
            </a:r>
            <a:endParaRPr lang="en-US" altLang="en-US" dirty="0"/>
          </a:p>
        </p:txBody>
      </p:sp>
      <p:sp>
        <p:nvSpPr>
          <p:cNvPr id="66562" name="Content Placeholder 2"/>
          <p:cNvSpPr>
            <a:spLocks noGrp="1" noChangeArrowheads="1"/>
          </p:cNvSpPr>
          <p:nvPr>
            <p:ph idx="1"/>
          </p:nvPr>
        </p:nvSpPr>
        <p:spPr>
          <a:xfrm>
            <a:off x="881099" y="926148"/>
            <a:ext cx="3905506" cy="5005387"/>
          </a:xfrm>
        </p:spPr>
        <p:txBody>
          <a:bodyPr/>
          <a:lstStyle/>
          <a:p>
            <a:r>
              <a:rPr lang="en-US" altLang="en-US" sz="1500" dirty="0">
                <a:latin typeface="+mn-ea"/>
                <a:ea typeface="+mn-ea"/>
                <a:cs typeface="+mn-ea"/>
              </a:rPr>
              <a:t>SAN is one or more storage arrays.SAN 是一个或多个存储阵列</a:t>
            </a:r>
            <a:endParaRPr lang="en-US" altLang="en-US" sz="1500" dirty="0">
              <a:latin typeface="+mn-ea"/>
              <a:ea typeface="+mn-ea"/>
              <a:cs typeface="+mn-ea"/>
            </a:endParaRPr>
          </a:p>
          <a:p>
            <a:pPr lvl="1"/>
            <a:r>
              <a:rPr lang="en-US" altLang="en-US" sz="1500" dirty="0">
                <a:latin typeface="+mn-ea"/>
                <a:ea typeface="+mn-ea"/>
                <a:cs typeface="+mn-ea"/>
              </a:rPr>
              <a:t>Connected to one or more Fibre Channel switches or </a:t>
            </a:r>
            <a:r>
              <a:rPr lang="en-US" altLang="en-US" sz="1500" b="1" dirty="0">
                <a:solidFill>
                  <a:srgbClr val="006699"/>
                </a:solidFill>
                <a:latin typeface="+mn-ea"/>
                <a:ea typeface="+mn-ea"/>
                <a:cs typeface="+mn-ea"/>
              </a:rPr>
              <a:t>InfiniBand</a:t>
            </a:r>
            <a:r>
              <a:rPr lang="en-US" altLang="en-US" sz="1500" dirty="0">
                <a:latin typeface="+mn-ea"/>
                <a:ea typeface="+mn-ea"/>
                <a:cs typeface="+mn-ea"/>
              </a:rPr>
              <a:t> (</a:t>
            </a:r>
            <a:r>
              <a:rPr lang="en-US" altLang="en-US" sz="1500" b="1" dirty="0">
                <a:solidFill>
                  <a:srgbClr val="006699"/>
                </a:solidFill>
                <a:latin typeface="+mn-ea"/>
                <a:ea typeface="+mn-ea"/>
                <a:cs typeface="+mn-ea"/>
              </a:rPr>
              <a:t>IB</a:t>
            </a:r>
            <a:r>
              <a:rPr lang="en-US" altLang="en-US" sz="1500" dirty="0">
                <a:latin typeface="+mn-ea"/>
                <a:ea typeface="+mn-ea"/>
                <a:cs typeface="+mn-ea"/>
              </a:rPr>
              <a:t>) network.连接到一个或多个光纤通道交换机或 InfiniBand (IB) 网络.</a:t>
            </a:r>
            <a:endParaRPr lang="en-US" altLang="en-US" sz="1500" dirty="0">
              <a:latin typeface="+mn-ea"/>
              <a:ea typeface="+mn-ea"/>
              <a:cs typeface="+mn-ea"/>
            </a:endParaRPr>
          </a:p>
          <a:p>
            <a:r>
              <a:rPr lang="en-US" altLang="en-US" sz="1500" dirty="0">
                <a:latin typeface="+mn-ea"/>
                <a:ea typeface="+mn-ea"/>
                <a:cs typeface="+mn-ea"/>
              </a:rPr>
              <a:t>Hosts also attach to the switches.主机也连接到交换机。</a:t>
            </a:r>
            <a:endParaRPr lang="en-US" altLang="en-US" sz="1500" dirty="0">
              <a:latin typeface="+mn-ea"/>
              <a:ea typeface="+mn-ea"/>
              <a:cs typeface="+mn-ea"/>
            </a:endParaRPr>
          </a:p>
          <a:p>
            <a:r>
              <a:rPr lang="en-US" altLang="en-US" sz="1500" dirty="0">
                <a:latin typeface="+mn-ea"/>
                <a:ea typeface="+mn-ea"/>
                <a:cs typeface="+mn-ea"/>
              </a:rPr>
              <a:t>Storage made available via </a:t>
            </a:r>
            <a:r>
              <a:rPr lang="en-US" altLang="en-US" sz="1500" b="1" dirty="0">
                <a:solidFill>
                  <a:srgbClr val="006699"/>
                </a:solidFill>
                <a:latin typeface="+mn-ea"/>
                <a:ea typeface="+mn-ea"/>
                <a:cs typeface="+mn-ea"/>
              </a:rPr>
              <a:t>LUN</a:t>
            </a:r>
            <a:r>
              <a:rPr lang="en-US" altLang="en-US" sz="1500" b="1" dirty="0">
                <a:solidFill>
                  <a:srgbClr val="3366FF"/>
                </a:solidFill>
                <a:latin typeface="+mn-ea"/>
                <a:ea typeface="+mn-ea"/>
                <a:cs typeface="+mn-ea"/>
              </a:rPr>
              <a:t> </a:t>
            </a:r>
            <a:r>
              <a:rPr lang="en-US" altLang="en-US" sz="1500" b="1" dirty="0">
                <a:solidFill>
                  <a:srgbClr val="006699"/>
                </a:solidFill>
                <a:latin typeface="+mn-ea"/>
                <a:ea typeface="+mn-ea"/>
                <a:cs typeface="+mn-ea"/>
              </a:rPr>
              <a:t>Masking</a:t>
            </a:r>
            <a:r>
              <a:rPr lang="en-US" altLang="en-US" sz="1500" b="1" dirty="0">
                <a:solidFill>
                  <a:srgbClr val="3366FF"/>
                </a:solidFill>
                <a:latin typeface="+mn-ea"/>
                <a:ea typeface="+mn-ea"/>
                <a:cs typeface="+mn-ea"/>
              </a:rPr>
              <a:t> </a:t>
            </a:r>
            <a:r>
              <a:rPr lang="en-US" altLang="en-US" sz="1500" dirty="0">
                <a:latin typeface="+mn-ea"/>
                <a:ea typeface="+mn-ea"/>
                <a:cs typeface="+mn-ea"/>
              </a:rPr>
              <a:t>from specific arrays to specific servers.通过 LUN 掩码从特定阵列到特定服务器的存储可用。</a:t>
            </a:r>
            <a:endParaRPr lang="en-US" altLang="en-US" sz="1500" dirty="0">
              <a:latin typeface="+mn-ea"/>
              <a:ea typeface="+mn-ea"/>
              <a:cs typeface="+mn-ea"/>
            </a:endParaRPr>
          </a:p>
          <a:p>
            <a:r>
              <a:rPr lang="en-US" altLang="en-US" sz="1500" dirty="0">
                <a:latin typeface="+mn-ea"/>
                <a:ea typeface="+mn-ea"/>
                <a:cs typeface="+mn-ea"/>
              </a:rPr>
              <a:t>Easy to add or remove storage, add new host and allocate it storage.易于添加或删除存储，添加新主机并为其分配存储。</a:t>
            </a:r>
            <a:endParaRPr lang="en-US" altLang="en-US" sz="1500" dirty="0">
              <a:latin typeface="+mn-ea"/>
              <a:ea typeface="+mn-ea"/>
              <a:cs typeface="+mn-ea"/>
            </a:endParaRPr>
          </a:p>
          <a:p>
            <a:r>
              <a:rPr lang="en-US" altLang="en-US" sz="1500" dirty="0">
                <a:latin typeface="+mn-ea"/>
                <a:ea typeface="+mn-ea"/>
                <a:cs typeface="+mn-ea"/>
              </a:rPr>
              <a:t>Why have separate storage networks and communications networks?为什么要有独立的存储网络和通信网络？</a:t>
            </a:r>
            <a:endParaRPr lang="en-US" altLang="en-US" sz="1500" dirty="0">
              <a:latin typeface="+mn-ea"/>
              <a:ea typeface="+mn-ea"/>
              <a:cs typeface="+mn-ea"/>
            </a:endParaRPr>
          </a:p>
          <a:p>
            <a:pPr lvl="1"/>
            <a:r>
              <a:rPr lang="en-US" altLang="en-US" sz="1500" dirty="0">
                <a:latin typeface="+mn-ea"/>
                <a:ea typeface="+mn-ea"/>
                <a:cs typeface="+mn-ea"/>
              </a:rPr>
              <a:t>Consider iSCSI, FCOE.考虑 iSCSI、FCOE</a:t>
            </a:r>
            <a:endParaRPr lang="en-US" altLang="en-US" sz="1400" dirty="0">
              <a:latin typeface="+mn-ea"/>
              <a:ea typeface="+mn-ea"/>
              <a:cs typeface="+mn-ea"/>
            </a:endParaRPr>
          </a:p>
          <a:p>
            <a:endParaRPr lang="en-US" altLang="en-US" dirty="0"/>
          </a:p>
          <a:p>
            <a:pPr lvl="1"/>
            <a:endParaRPr lang="en-US" altLang="en-US" dirty="0"/>
          </a:p>
        </p:txBody>
      </p:sp>
      <p:pic>
        <p:nvPicPr>
          <p:cNvPr id="6656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26038" y="2457450"/>
            <a:ext cx="3452812"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4" name="TextBox 3"/>
          <p:cNvSpPr txBox="1">
            <a:spLocks noChangeArrowheads="1"/>
          </p:cNvSpPr>
          <p:nvPr/>
        </p:nvSpPr>
        <p:spPr bwMode="auto">
          <a:xfrm>
            <a:off x="5705475" y="4818063"/>
            <a:ext cx="25796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a:t>A Storage Array</a:t>
            </a:r>
            <a:endParaRPr lang="en-US"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a:xfrm>
            <a:off x="701675" y="239713"/>
            <a:ext cx="7761288" cy="576262"/>
          </a:xfrm>
        </p:spPr>
        <p:txBody>
          <a:bodyPr/>
          <a:lstStyle/>
          <a:p>
            <a:pPr eaLnBrk="1" hangingPunct="1"/>
            <a:r>
              <a:rPr lang="en-US" altLang="en-US"/>
              <a:t>RAID Structure</a:t>
            </a:r>
            <a:endParaRPr lang="en-US" altLang="en-US"/>
          </a:p>
        </p:txBody>
      </p:sp>
      <p:sp>
        <p:nvSpPr>
          <p:cNvPr id="67586" name="Rectangle 3"/>
          <p:cNvSpPr>
            <a:spLocks noGrp="1" noChangeArrowheads="1"/>
          </p:cNvSpPr>
          <p:nvPr>
            <p:ph type="body" idx="1"/>
          </p:nvPr>
        </p:nvSpPr>
        <p:spPr>
          <a:xfrm>
            <a:off x="806450" y="1233488"/>
            <a:ext cx="7486650" cy="4530725"/>
          </a:xfrm>
        </p:spPr>
        <p:txBody>
          <a:bodyPr/>
          <a:lstStyle/>
          <a:p>
            <a:r>
              <a:rPr lang="en-US" altLang="en-US" sz="1600" b="1" dirty="0">
                <a:solidFill>
                  <a:srgbClr val="006699"/>
                </a:solidFill>
                <a:latin typeface="+mn-ea"/>
                <a:ea typeface="+mn-ea"/>
                <a:cs typeface="+mn-ea"/>
              </a:rPr>
              <a:t>RAID</a:t>
            </a:r>
            <a:r>
              <a:rPr lang="en-US" altLang="en-US" sz="1600" dirty="0">
                <a:latin typeface="+mn-ea"/>
                <a:ea typeface="+mn-ea"/>
                <a:cs typeface="+mn-ea"/>
              </a:rPr>
              <a:t> – </a:t>
            </a:r>
            <a:r>
              <a:rPr lang="en-US" altLang="en-US" sz="1600" b="1" dirty="0">
                <a:solidFill>
                  <a:srgbClr val="006699"/>
                </a:solidFill>
                <a:latin typeface="+mn-ea"/>
                <a:ea typeface="+mn-ea"/>
                <a:cs typeface="+mn-ea"/>
              </a:rPr>
              <a:t>redundant</a:t>
            </a:r>
            <a:r>
              <a:rPr lang="en-US" altLang="en-US" sz="1600" b="1" dirty="0">
                <a:solidFill>
                  <a:srgbClr val="3366FF"/>
                </a:solidFill>
                <a:latin typeface="+mn-ea"/>
                <a:ea typeface="+mn-ea"/>
                <a:cs typeface="+mn-ea"/>
              </a:rPr>
              <a:t> </a:t>
            </a:r>
            <a:r>
              <a:rPr lang="en-US" altLang="en-US" sz="1600" b="1" dirty="0">
                <a:solidFill>
                  <a:srgbClr val="006699"/>
                </a:solidFill>
                <a:latin typeface="+mn-ea"/>
                <a:ea typeface="+mn-ea"/>
                <a:cs typeface="+mn-ea"/>
              </a:rPr>
              <a:t>array</a:t>
            </a:r>
            <a:r>
              <a:rPr lang="en-US" altLang="en-US" sz="1600" b="1" dirty="0">
                <a:solidFill>
                  <a:srgbClr val="3366FF"/>
                </a:solidFill>
                <a:latin typeface="+mn-ea"/>
                <a:ea typeface="+mn-ea"/>
                <a:cs typeface="+mn-ea"/>
              </a:rPr>
              <a:t> </a:t>
            </a:r>
            <a:r>
              <a:rPr lang="en-US" altLang="en-US" sz="1600" b="1" dirty="0">
                <a:solidFill>
                  <a:srgbClr val="006699"/>
                </a:solidFill>
                <a:latin typeface="+mn-ea"/>
                <a:ea typeface="+mn-ea"/>
                <a:cs typeface="+mn-ea"/>
              </a:rPr>
              <a:t>of</a:t>
            </a:r>
            <a:r>
              <a:rPr lang="en-US" altLang="en-US" sz="1600" b="1" dirty="0">
                <a:solidFill>
                  <a:srgbClr val="3366FF"/>
                </a:solidFill>
                <a:latin typeface="+mn-ea"/>
                <a:ea typeface="+mn-ea"/>
                <a:cs typeface="+mn-ea"/>
              </a:rPr>
              <a:t> </a:t>
            </a:r>
            <a:r>
              <a:rPr lang="en-US" altLang="en-US" sz="1600" b="1" dirty="0">
                <a:solidFill>
                  <a:srgbClr val="006699"/>
                </a:solidFill>
                <a:latin typeface="+mn-ea"/>
                <a:ea typeface="+mn-ea"/>
                <a:cs typeface="+mn-ea"/>
              </a:rPr>
              <a:t>inexpensive</a:t>
            </a:r>
            <a:r>
              <a:rPr lang="en-US" altLang="en-US" sz="1600" b="1" dirty="0">
                <a:solidFill>
                  <a:srgbClr val="3366FF"/>
                </a:solidFill>
                <a:latin typeface="+mn-ea"/>
                <a:ea typeface="+mn-ea"/>
                <a:cs typeface="+mn-ea"/>
              </a:rPr>
              <a:t> </a:t>
            </a:r>
            <a:r>
              <a:rPr lang="en-US" altLang="en-US" sz="1600" b="1" dirty="0">
                <a:solidFill>
                  <a:srgbClr val="006699"/>
                </a:solidFill>
                <a:latin typeface="+mn-ea"/>
                <a:ea typeface="+mn-ea"/>
                <a:cs typeface="+mn-ea"/>
              </a:rPr>
              <a:t>disks.</a:t>
            </a:r>
            <a:r>
              <a:rPr lang="en-US" altLang="en-US" sz="1600" dirty="0">
                <a:solidFill>
                  <a:srgbClr val="006699"/>
                </a:solidFill>
                <a:latin typeface="+mn-ea"/>
                <a:ea typeface="+mn-ea"/>
                <a:cs typeface="+mn-ea"/>
              </a:rPr>
              <a:t>RAID – 廉价磁盘的冗余阵列</a:t>
            </a:r>
            <a:endParaRPr lang="en-US" altLang="en-US" sz="1600" dirty="0">
              <a:solidFill>
                <a:srgbClr val="006699"/>
              </a:solidFill>
              <a:latin typeface="+mn-ea"/>
              <a:ea typeface="+mn-ea"/>
              <a:cs typeface="+mn-ea"/>
            </a:endParaRPr>
          </a:p>
          <a:p>
            <a:pPr lvl="1"/>
            <a:r>
              <a:rPr lang="en-US" altLang="en-US" sz="1600" dirty="0">
                <a:latin typeface="+mn-ea"/>
                <a:ea typeface="+mn-ea"/>
                <a:cs typeface="+mn-ea"/>
              </a:rPr>
              <a:t>multiple disk drives provides reliability via </a:t>
            </a:r>
            <a:r>
              <a:rPr lang="en-US" altLang="en-US" sz="1600" b="1" dirty="0">
                <a:solidFill>
                  <a:srgbClr val="006699"/>
                </a:solidFill>
                <a:latin typeface="+mn-ea"/>
                <a:ea typeface="+mn-ea"/>
                <a:cs typeface="+mn-ea"/>
              </a:rPr>
              <a:t>redundancy.</a:t>
            </a:r>
            <a:r>
              <a:rPr lang="en-US" altLang="en-US" sz="1600" dirty="0">
                <a:solidFill>
                  <a:schemeClr val="tx1"/>
                </a:solidFill>
                <a:latin typeface="+mn-ea"/>
                <a:ea typeface="+mn-ea"/>
                <a:cs typeface="+mn-ea"/>
              </a:rPr>
              <a:t>多个磁盘驱动器通过</a:t>
            </a:r>
            <a:r>
              <a:rPr lang="en-US" altLang="en-US" sz="1600" b="1" dirty="0">
                <a:solidFill>
                  <a:srgbClr val="006699"/>
                </a:solidFill>
                <a:latin typeface="+mn-ea"/>
                <a:ea typeface="+mn-ea"/>
                <a:cs typeface="+mn-ea"/>
              </a:rPr>
              <a:t>冗余</a:t>
            </a:r>
            <a:r>
              <a:rPr lang="en-US" altLang="en-US" sz="1600" dirty="0">
                <a:solidFill>
                  <a:schemeClr val="tx1"/>
                </a:solidFill>
                <a:latin typeface="+mn-ea"/>
                <a:ea typeface="+mn-ea"/>
                <a:cs typeface="+mn-ea"/>
              </a:rPr>
              <a:t>提供可靠性。</a:t>
            </a:r>
            <a:endParaRPr lang="en-US" altLang="en-US" sz="1600" dirty="0">
              <a:solidFill>
                <a:schemeClr val="tx1"/>
              </a:solidFill>
              <a:latin typeface="+mn-ea"/>
              <a:ea typeface="+mn-ea"/>
              <a:cs typeface="+mn-ea"/>
            </a:endParaRPr>
          </a:p>
          <a:p>
            <a:r>
              <a:rPr lang="en-US" altLang="en-US" sz="1600" dirty="0">
                <a:latin typeface="+mn-ea"/>
                <a:ea typeface="+mn-ea"/>
                <a:cs typeface="+mn-ea"/>
              </a:rPr>
              <a:t>Increases the </a:t>
            </a:r>
            <a:r>
              <a:rPr lang="en-US" altLang="en-US" sz="1600" b="1" dirty="0">
                <a:solidFill>
                  <a:srgbClr val="006699"/>
                </a:solidFill>
                <a:latin typeface="+mn-ea"/>
                <a:ea typeface="+mn-ea"/>
                <a:cs typeface="+mn-ea"/>
              </a:rPr>
              <a:t>mean</a:t>
            </a:r>
            <a:r>
              <a:rPr lang="en-US" altLang="en-US" sz="1600" b="1" dirty="0">
                <a:solidFill>
                  <a:srgbClr val="3366FF"/>
                </a:solidFill>
                <a:latin typeface="+mn-ea"/>
                <a:ea typeface="+mn-ea"/>
                <a:cs typeface="+mn-ea"/>
              </a:rPr>
              <a:t> </a:t>
            </a:r>
            <a:r>
              <a:rPr lang="en-US" altLang="en-US" sz="1600" b="1" dirty="0">
                <a:solidFill>
                  <a:srgbClr val="006699"/>
                </a:solidFill>
                <a:latin typeface="+mn-ea"/>
                <a:ea typeface="+mn-ea"/>
                <a:cs typeface="+mn-ea"/>
              </a:rPr>
              <a:t>time</a:t>
            </a:r>
            <a:r>
              <a:rPr lang="en-US" altLang="en-US" sz="1600" b="1" dirty="0">
                <a:solidFill>
                  <a:srgbClr val="3366FF"/>
                </a:solidFill>
                <a:latin typeface="+mn-ea"/>
                <a:ea typeface="+mn-ea"/>
                <a:cs typeface="+mn-ea"/>
              </a:rPr>
              <a:t> </a:t>
            </a:r>
            <a:r>
              <a:rPr lang="en-US" altLang="en-US" sz="1600" b="1" dirty="0">
                <a:solidFill>
                  <a:srgbClr val="006699"/>
                </a:solidFill>
                <a:latin typeface="+mn-ea"/>
                <a:ea typeface="+mn-ea"/>
                <a:cs typeface="+mn-ea"/>
              </a:rPr>
              <a:t>to</a:t>
            </a:r>
            <a:r>
              <a:rPr lang="en-US" altLang="en-US" sz="1600" b="1" dirty="0">
                <a:solidFill>
                  <a:srgbClr val="3366FF"/>
                </a:solidFill>
                <a:latin typeface="+mn-ea"/>
                <a:ea typeface="+mn-ea"/>
                <a:cs typeface="+mn-ea"/>
              </a:rPr>
              <a:t> </a:t>
            </a:r>
            <a:r>
              <a:rPr lang="en-US" altLang="en-US" sz="1600" b="1" dirty="0">
                <a:solidFill>
                  <a:srgbClr val="006699"/>
                </a:solidFill>
                <a:latin typeface="+mn-ea"/>
                <a:ea typeface="+mn-ea"/>
                <a:cs typeface="+mn-ea"/>
              </a:rPr>
              <a:t>failure.</a:t>
            </a:r>
            <a:r>
              <a:rPr lang="en-US" altLang="en-US" sz="1600" b="1" dirty="0">
                <a:solidFill>
                  <a:schemeClr val="tx1"/>
                </a:solidFill>
                <a:latin typeface="+mn-ea"/>
                <a:ea typeface="+mn-ea"/>
                <a:cs typeface="+mn-ea"/>
              </a:rPr>
              <a:t>增加</a:t>
            </a:r>
            <a:r>
              <a:rPr lang="en-US" altLang="en-US" sz="1600" b="1" dirty="0">
                <a:solidFill>
                  <a:srgbClr val="006699"/>
                </a:solidFill>
                <a:latin typeface="+mn-ea"/>
                <a:ea typeface="+mn-ea"/>
                <a:cs typeface="+mn-ea"/>
              </a:rPr>
              <a:t>平均失败时间。</a:t>
            </a:r>
            <a:endParaRPr lang="en-US" altLang="en-US" sz="1600" b="1" dirty="0">
              <a:solidFill>
                <a:srgbClr val="006699"/>
              </a:solidFill>
              <a:latin typeface="+mn-ea"/>
              <a:ea typeface="+mn-ea"/>
              <a:cs typeface="+mn-ea"/>
            </a:endParaRPr>
          </a:p>
          <a:p>
            <a:r>
              <a:rPr lang="en-US" altLang="en-US" sz="1600" b="1" dirty="0">
                <a:solidFill>
                  <a:srgbClr val="006699"/>
                </a:solidFill>
                <a:latin typeface="+mn-ea"/>
                <a:ea typeface="+mn-ea"/>
                <a:cs typeface="+mn-ea"/>
              </a:rPr>
              <a:t>Mean</a:t>
            </a:r>
            <a:r>
              <a:rPr lang="en-US" altLang="en-US" sz="1600" b="1" dirty="0">
                <a:solidFill>
                  <a:srgbClr val="3366FF"/>
                </a:solidFill>
                <a:latin typeface="+mn-ea"/>
                <a:ea typeface="+mn-ea"/>
                <a:cs typeface="+mn-ea"/>
              </a:rPr>
              <a:t> </a:t>
            </a:r>
            <a:r>
              <a:rPr lang="en-US" altLang="en-US" sz="1600" b="1" dirty="0">
                <a:solidFill>
                  <a:srgbClr val="006699"/>
                </a:solidFill>
                <a:latin typeface="+mn-ea"/>
                <a:ea typeface="+mn-ea"/>
                <a:cs typeface="+mn-ea"/>
              </a:rPr>
              <a:t>time</a:t>
            </a:r>
            <a:r>
              <a:rPr lang="en-US" altLang="en-US" sz="1600" b="1" dirty="0">
                <a:solidFill>
                  <a:srgbClr val="3366FF"/>
                </a:solidFill>
                <a:latin typeface="+mn-ea"/>
                <a:ea typeface="+mn-ea"/>
                <a:cs typeface="+mn-ea"/>
              </a:rPr>
              <a:t> </a:t>
            </a:r>
            <a:r>
              <a:rPr lang="en-US" altLang="en-US" sz="1600" b="1" dirty="0">
                <a:solidFill>
                  <a:srgbClr val="006699"/>
                </a:solidFill>
                <a:latin typeface="+mn-ea"/>
                <a:ea typeface="+mn-ea"/>
                <a:cs typeface="+mn-ea"/>
              </a:rPr>
              <a:t>to</a:t>
            </a:r>
            <a:r>
              <a:rPr lang="en-US" altLang="en-US" sz="1600" b="1" dirty="0">
                <a:solidFill>
                  <a:srgbClr val="3366FF"/>
                </a:solidFill>
                <a:latin typeface="+mn-ea"/>
                <a:ea typeface="+mn-ea"/>
                <a:cs typeface="+mn-ea"/>
              </a:rPr>
              <a:t> </a:t>
            </a:r>
            <a:r>
              <a:rPr lang="en-US" altLang="en-US" sz="1600" b="1" dirty="0">
                <a:solidFill>
                  <a:srgbClr val="006699"/>
                </a:solidFill>
                <a:latin typeface="+mn-ea"/>
                <a:ea typeface="+mn-ea"/>
                <a:cs typeface="+mn-ea"/>
              </a:rPr>
              <a:t>repair</a:t>
            </a:r>
            <a:r>
              <a:rPr lang="en-US" altLang="en-US" sz="1600" b="1" dirty="0">
                <a:solidFill>
                  <a:srgbClr val="3366FF"/>
                </a:solidFill>
                <a:latin typeface="+mn-ea"/>
                <a:ea typeface="+mn-ea"/>
                <a:cs typeface="+mn-ea"/>
              </a:rPr>
              <a:t> – </a:t>
            </a:r>
            <a:r>
              <a:rPr lang="en-US" altLang="en-US" sz="1600" dirty="0">
                <a:latin typeface="+mn-ea"/>
                <a:ea typeface="+mn-ea"/>
                <a:cs typeface="+mn-ea"/>
              </a:rPr>
              <a:t>exposure time when another failure could cause data loss.</a:t>
            </a:r>
            <a:r>
              <a:rPr lang="en-US" altLang="en-US" sz="1600" dirty="0">
                <a:solidFill>
                  <a:srgbClr val="006699"/>
                </a:solidFill>
                <a:latin typeface="+mn-ea"/>
                <a:ea typeface="+mn-ea"/>
                <a:cs typeface="+mn-ea"/>
              </a:rPr>
              <a:t>平均修复时间</a:t>
            </a:r>
            <a:r>
              <a:rPr lang="en-US" altLang="en-US" sz="1600" dirty="0">
                <a:latin typeface="+mn-ea"/>
                <a:ea typeface="+mn-ea"/>
                <a:cs typeface="+mn-ea"/>
              </a:rPr>
              <a:t>——当另一个故障可能导致数据丢失时的暴露时间。</a:t>
            </a:r>
            <a:endParaRPr lang="en-US" altLang="en-US" sz="1600" dirty="0">
              <a:latin typeface="+mn-ea"/>
              <a:ea typeface="+mn-ea"/>
              <a:cs typeface="+mn-ea"/>
            </a:endParaRPr>
          </a:p>
          <a:p>
            <a:r>
              <a:rPr lang="en-US" altLang="en-US" sz="1600" b="1" dirty="0">
                <a:solidFill>
                  <a:srgbClr val="006699"/>
                </a:solidFill>
                <a:latin typeface="+mn-ea"/>
                <a:ea typeface="+mn-ea"/>
                <a:cs typeface="+mn-ea"/>
              </a:rPr>
              <a:t>Mean</a:t>
            </a:r>
            <a:r>
              <a:rPr lang="en-US" altLang="en-US" sz="1600" b="1" dirty="0">
                <a:solidFill>
                  <a:srgbClr val="3366FF"/>
                </a:solidFill>
                <a:latin typeface="+mn-ea"/>
                <a:ea typeface="+mn-ea"/>
                <a:cs typeface="+mn-ea"/>
              </a:rPr>
              <a:t> </a:t>
            </a:r>
            <a:r>
              <a:rPr lang="en-US" altLang="en-US" sz="1600" b="1" dirty="0">
                <a:solidFill>
                  <a:srgbClr val="006699"/>
                </a:solidFill>
                <a:latin typeface="+mn-ea"/>
                <a:ea typeface="+mn-ea"/>
                <a:cs typeface="+mn-ea"/>
              </a:rPr>
              <a:t>time to data loss </a:t>
            </a:r>
            <a:r>
              <a:rPr lang="en-US" altLang="en-US" sz="1600" dirty="0">
                <a:latin typeface="+mn-ea"/>
                <a:ea typeface="+mn-ea"/>
                <a:cs typeface="+mn-ea"/>
              </a:rPr>
              <a:t>based on above factors.基于上述因素的平均数据丢失时间。</a:t>
            </a:r>
            <a:endParaRPr lang="en-US" altLang="en-US" sz="1600" dirty="0">
              <a:latin typeface="+mn-ea"/>
              <a:ea typeface="+mn-ea"/>
              <a:cs typeface="+mn-ea"/>
            </a:endParaRPr>
          </a:p>
          <a:p>
            <a:r>
              <a:rPr lang="en-US" altLang="en-US" sz="1600" dirty="0">
                <a:latin typeface="+mn-ea"/>
                <a:ea typeface="+mn-ea"/>
                <a:cs typeface="+mn-ea"/>
              </a:rPr>
              <a:t>If mirrored disks fail independently, consider disk with 1300,000 </a:t>
            </a:r>
            <a:r>
              <a:rPr lang="en-US" altLang="en-US" sz="1600" b="1" dirty="0">
                <a:solidFill>
                  <a:srgbClr val="006699"/>
                </a:solidFill>
                <a:latin typeface="+mn-ea"/>
                <a:ea typeface="+mn-ea"/>
                <a:cs typeface="+mn-ea"/>
              </a:rPr>
              <a:t>mean</a:t>
            </a:r>
            <a:r>
              <a:rPr lang="en-US" altLang="en-US" sz="1600" b="1" dirty="0">
                <a:solidFill>
                  <a:srgbClr val="3366FF"/>
                </a:solidFill>
                <a:latin typeface="+mn-ea"/>
                <a:ea typeface="+mn-ea"/>
                <a:cs typeface="+mn-ea"/>
              </a:rPr>
              <a:t> </a:t>
            </a:r>
            <a:r>
              <a:rPr lang="en-US" altLang="en-US" sz="1600" b="1" dirty="0">
                <a:solidFill>
                  <a:srgbClr val="006699"/>
                </a:solidFill>
                <a:latin typeface="+mn-ea"/>
                <a:ea typeface="+mn-ea"/>
                <a:cs typeface="+mn-ea"/>
              </a:rPr>
              <a:t>time</a:t>
            </a:r>
            <a:r>
              <a:rPr lang="en-US" altLang="en-US" sz="1600" b="1" dirty="0">
                <a:solidFill>
                  <a:srgbClr val="3366FF"/>
                </a:solidFill>
                <a:latin typeface="+mn-ea"/>
                <a:ea typeface="+mn-ea"/>
                <a:cs typeface="+mn-ea"/>
              </a:rPr>
              <a:t> </a:t>
            </a:r>
            <a:r>
              <a:rPr lang="en-US" altLang="en-US" sz="1600" b="1" dirty="0">
                <a:solidFill>
                  <a:srgbClr val="006699"/>
                </a:solidFill>
                <a:latin typeface="+mn-ea"/>
                <a:ea typeface="+mn-ea"/>
                <a:cs typeface="+mn-ea"/>
              </a:rPr>
              <a:t>to</a:t>
            </a:r>
            <a:r>
              <a:rPr lang="en-US" altLang="en-US" sz="1600" b="1" dirty="0">
                <a:solidFill>
                  <a:srgbClr val="3366FF"/>
                </a:solidFill>
                <a:latin typeface="+mn-ea"/>
                <a:ea typeface="+mn-ea"/>
                <a:cs typeface="+mn-ea"/>
              </a:rPr>
              <a:t> </a:t>
            </a:r>
            <a:r>
              <a:rPr lang="en-US" altLang="en-US" sz="1600" b="1" dirty="0">
                <a:solidFill>
                  <a:srgbClr val="006699"/>
                </a:solidFill>
                <a:latin typeface="+mn-ea"/>
                <a:ea typeface="+mn-ea"/>
                <a:cs typeface="+mn-ea"/>
              </a:rPr>
              <a:t>failure</a:t>
            </a:r>
            <a:r>
              <a:rPr lang="en-US" altLang="en-US" sz="1600" b="1" dirty="0">
                <a:solidFill>
                  <a:srgbClr val="3366FF"/>
                </a:solidFill>
                <a:latin typeface="+mn-ea"/>
                <a:ea typeface="+mn-ea"/>
                <a:cs typeface="+mn-ea"/>
              </a:rPr>
              <a:t> </a:t>
            </a:r>
            <a:r>
              <a:rPr lang="en-US" altLang="en-US" sz="1600" dirty="0">
                <a:latin typeface="+mn-ea"/>
                <a:ea typeface="+mn-ea"/>
                <a:cs typeface="+mn-ea"/>
              </a:rPr>
              <a:t>and 10 hour mean time to repair.如果镜像磁盘独立发生故障，请考虑平均故障时间为1300,000次且平均修复时间为 10 小时的磁盘。</a:t>
            </a:r>
            <a:endParaRPr lang="en-US" altLang="en-US" sz="1600" dirty="0">
              <a:latin typeface="+mn-ea"/>
              <a:ea typeface="+mn-ea"/>
              <a:cs typeface="+mn-ea"/>
            </a:endParaRPr>
          </a:p>
          <a:p>
            <a:pPr lvl="1"/>
            <a:r>
              <a:rPr lang="en-US" altLang="en-US" sz="1600" dirty="0">
                <a:latin typeface="+mn-ea"/>
                <a:ea typeface="+mn-ea"/>
                <a:cs typeface="+mn-ea"/>
              </a:rPr>
              <a:t>Mean time to data loss is 100, 000</a:t>
            </a:r>
            <a:r>
              <a:rPr lang="en-US" altLang="en-US" sz="1600" baseline="30000" dirty="0">
                <a:latin typeface="+mn-ea"/>
                <a:ea typeface="+mn-ea"/>
                <a:cs typeface="+mn-ea"/>
              </a:rPr>
              <a:t>2</a:t>
            </a:r>
            <a:r>
              <a:rPr lang="en-US" altLang="en-US" sz="1600" dirty="0">
                <a:latin typeface="+mn-ea"/>
                <a:ea typeface="+mn-ea"/>
                <a:cs typeface="+mn-ea"/>
              </a:rPr>
              <a:t> / (2 ∗ 10) = 500 ∗ 10</a:t>
            </a:r>
            <a:r>
              <a:rPr lang="en-US" altLang="en-US" sz="1600" baseline="30000" dirty="0">
                <a:latin typeface="+mn-ea"/>
                <a:ea typeface="+mn-ea"/>
                <a:cs typeface="+mn-ea"/>
              </a:rPr>
              <a:t>6</a:t>
            </a:r>
            <a:r>
              <a:rPr lang="en-US" altLang="en-US" sz="1600" dirty="0">
                <a:latin typeface="+mn-ea"/>
                <a:ea typeface="+mn-ea"/>
                <a:cs typeface="+mn-ea"/>
              </a:rPr>
              <a:t> hours, or 57,000 years! </a:t>
            </a:r>
            <a:endParaRPr lang="en-US" altLang="en-US" sz="1600" dirty="0">
              <a:latin typeface="+mn-ea"/>
              <a:ea typeface="+mn-ea"/>
              <a:cs typeface="+mn-ea"/>
            </a:endParaRPr>
          </a:p>
          <a:p>
            <a:r>
              <a:rPr lang="en-US" altLang="en-US" sz="1600" dirty="0">
                <a:latin typeface="+mn-ea"/>
                <a:ea typeface="+mn-ea"/>
                <a:cs typeface="+mn-ea"/>
              </a:rPr>
              <a:t>Frequently combined with </a:t>
            </a:r>
            <a:r>
              <a:rPr lang="en-US" altLang="en-US" sz="1600" b="1" dirty="0">
                <a:solidFill>
                  <a:srgbClr val="006699"/>
                </a:solidFill>
                <a:latin typeface="+mn-ea"/>
                <a:ea typeface="+mn-ea"/>
                <a:cs typeface="+mn-ea"/>
              </a:rPr>
              <a:t>NVRAM</a:t>
            </a:r>
            <a:r>
              <a:rPr lang="en-US" altLang="en-US" sz="1600" dirty="0">
                <a:solidFill>
                  <a:srgbClr val="3366FF"/>
                </a:solidFill>
                <a:latin typeface="+mn-ea"/>
                <a:ea typeface="+mn-ea"/>
                <a:cs typeface="+mn-ea"/>
              </a:rPr>
              <a:t> </a:t>
            </a:r>
            <a:r>
              <a:rPr lang="en-US" altLang="en-US" sz="1600" dirty="0">
                <a:latin typeface="+mn-ea"/>
                <a:ea typeface="+mn-ea"/>
                <a:cs typeface="+mn-ea"/>
              </a:rPr>
              <a:t>to improve write performance.经常与 NVRAM 结合以提高写入性能。</a:t>
            </a:r>
            <a:endParaRPr lang="en-US" altLang="en-US" sz="1600" dirty="0">
              <a:latin typeface="+mn-ea"/>
              <a:ea typeface="+mn-ea"/>
              <a:cs typeface="+mn-ea"/>
            </a:endParaRPr>
          </a:p>
          <a:p>
            <a:r>
              <a:rPr lang="en-US" altLang="en-US" sz="1600" dirty="0">
                <a:latin typeface="+mn-ea"/>
                <a:ea typeface="+mn-ea"/>
                <a:cs typeface="+mn-ea"/>
              </a:rPr>
              <a:t>Several improvements in disk-use techniques involve the use of multiple disks working cooperatively.磁盘使用技术的一些改进涉及使用多个协同工作的磁盘。</a:t>
            </a:r>
            <a:endParaRPr lang="en-US" altLang="en-US" sz="1600" dirty="0">
              <a:latin typeface="+mn-ea"/>
              <a:ea typeface="+mn-ea"/>
              <a:cs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ChangeArrowheads="1"/>
          </p:cNvSpPr>
          <p:nvPr>
            <p:ph type="title"/>
          </p:nvPr>
        </p:nvSpPr>
        <p:spPr>
          <a:xfrm>
            <a:off x="457200" y="235568"/>
            <a:ext cx="8229600" cy="576262"/>
          </a:xfrm>
        </p:spPr>
        <p:txBody>
          <a:bodyPr/>
          <a:lstStyle/>
          <a:p>
            <a:pPr eaLnBrk="1" hangingPunct="1"/>
            <a:r>
              <a:rPr lang="en-US" altLang="en-US" dirty="0"/>
              <a:t>RAID (Cont.)</a:t>
            </a:r>
            <a:endParaRPr lang="en-US" altLang="en-US" dirty="0"/>
          </a:p>
        </p:txBody>
      </p:sp>
      <p:sp>
        <p:nvSpPr>
          <p:cNvPr id="69634" name="Rectangle 3"/>
          <p:cNvSpPr>
            <a:spLocks noGrp="1" noChangeArrowheads="1"/>
          </p:cNvSpPr>
          <p:nvPr>
            <p:ph type="body" idx="1"/>
          </p:nvPr>
        </p:nvSpPr>
        <p:spPr>
          <a:xfrm>
            <a:off x="811765" y="986490"/>
            <a:ext cx="7226559" cy="5075237"/>
          </a:xfrm>
        </p:spPr>
        <p:txBody>
          <a:bodyPr/>
          <a:lstStyle/>
          <a:p>
            <a:pPr>
              <a:buFont typeface="Microsoft Uighur" panose="02000000000000000000" charset="0"/>
              <a:buNone/>
            </a:pPr>
            <a:endParaRPr lang="en-US" altLang="en-US" sz="800" dirty="0"/>
          </a:p>
          <a:p>
            <a:r>
              <a:rPr lang="en-US" altLang="en-US" dirty="0"/>
              <a:t>Disk </a:t>
            </a:r>
            <a:r>
              <a:rPr lang="en-US" altLang="en-US" b="1" dirty="0">
                <a:solidFill>
                  <a:srgbClr val="006699"/>
                </a:solidFill>
                <a:latin typeface="+mj-lt"/>
              </a:rPr>
              <a:t>striping</a:t>
            </a:r>
            <a:r>
              <a:rPr lang="en-US" altLang="en-US" dirty="0">
                <a:solidFill>
                  <a:srgbClr val="3366FF"/>
                </a:solidFill>
              </a:rPr>
              <a:t> </a:t>
            </a:r>
            <a:r>
              <a:rPr lang="en-US" altLang="en-US" dirty="0"/>
              <a:t>uses a group of disks as one storage unit</a:t>
            </a:r>
            <a:endParaRPr lang="en-US" altLang="en-US" dirty="0"/>
          </a:p>
          <a:p>
            <a:r>
              <a:rPr lang="en-US" altLang="en-US" dirty="0"/>
              <a:t>RAID is arranged into six different levels</a:t>
            </a:r>
            <a:endParaRPr lang="en-US" altLang="en-US" sz="800" dirty="0"/>
          </a:p>
          <a:p>
            <a:r>
              <a:rPr lang="en-US" altLang="en-US" dirty="0"/>
              <a:t>RAID schemes improve performance and improve the reliability of the storage system by storing redundant data</a:t>
            </a:r>
            <a:endParaRPr lang="en-US" altLang="en-US" dirty="0"/>
          </a:p>
          <a:p>
            <a:pPr lvl="1"/>
            <a:r>
              <a:rPr lang="en-US" altLang="en-US" b="1" dirty="0">
                <a:solidFill>
                  <a:srgbClr val="006699"/>
                </a:solidFill>
                <a:latin typeface="+mj-lt"/>
              </a:rPr>
              <a:t>Mirroring</a:t>
            </a:r>
            <a:r>
              <a:rPr lang="en-US" altLang="en-US" b="1" dirty="0">
                <a:solidFill>
                  <a:srgbClr val="3366FF"/>
                </a:solidFill>
              </a:rPr>
              <a:t> </a:t>
            </a:r>
            <a:r>
              <a:rPr lang="en-US" altLang="en-US" dirty="0"/>
              <a:t>or </a:t>
            </a:r>
            <a:r>
              <a:rPr lang="en-US" altLang="en-US" b="1" dirty="0">
                <a:solidFill>
                  <a:srgbClr val="006699"/>
                </a:solidFill>
                <a:latin typeface="+mj-lt"/>
              </a:rPr>
              <a:t>shadowing</a:t>
            </a:r>
            <a:r>
              <a:rPr lang="en-US" altLang="en-US" dirty="0">
                <a:solidFill>
                  <a:srgbClr val="3366FF"/>
                </a:solidFill>
              </a:rPr>
              <a:t> </a:t>
            </a:r>
            <a:r>
              <a:rPr lang="en-US" altLang="en-US" dirty="0"/>
              <a:t>(</a:t>
            </a:r>
            <a:r>
              <a:rPr lang="en-US" altLang="en-US" b="1" dirty="0">
                <a:solidFill>
                  <a:srgbClr val="006699"/>
                </a:solidFill>
                <a:latin typeface="+mj-lt"/>
              </a:rPr>
              <a:t>RAID 1</a:t>
            </a:r>
            <a:r>
              <a:rPr lang="en-US" altLang="en-US" dirty="0">
                <a:solidFill>
                  <a:srgbClr val="000000"/>
                </a:solidFill>
              </a:rPr>
              <a:t>)</a:t>
            </a:r>
            <a:r>
              <a:rPr lang="en-US" altLang="en-US" dirty="0">
                <a:solidFill>
                  <a:srgbClr val="3366FF"/>
                </a:solidFill>
              </a:rPr>
              <a:t> </a:t>
            </a:r>
            <a:r>
              <a:rPr lang="en-US" altLang="en-US" dirty="0"/>
              <a:t>keeps duplicate of each disk</a:t>
            </a:r>
            <a:endParaRPr lang="en-US" altLang="en-US" dirty="0"/>
          </a:p>
          <a:p>
            <a:pPr lvl="1"/>
            <a:r>
              <a:rPr lang="en-US" altLang="en-US" dirty="0"/>
              <a:t>Striped mirrors (</a:t>
            </a:r>
            <a:r>
              <a:rPr lang="en-US" altLang="en-US" b="1" dirty="0">
                <a:solidFill>
                  <a:srgbClr val="006699"/>
                </a:solidFill>
                <a:latin typeface="+mj-lt"/>
              </a:rPr>
              <a:t>RAID 1+0</a:t>
            </a:r>
            <a:r>
              <a:rPr lang="en-US" altLang="en-US" dirty="0"/>
              <a:t>) or mirrored stripes (</a:t>
            </a:r>
            <a:r>
              <a:rPr lang="en-US" altLang="en-US" b="1" dirty="0">
                <a:solidFill>
                  <a:srgbClr val="006699"/>
                </a:solidFill>
                <a:latin typeface="+mj-lt"/>
              </a:rPr>
              <a:t>RAID 0+1</a:t>
            </a:r>
            <a:r>
              <a:rPr lang="en-US" altLang="en-US" dirty="0"/>
              <a:t>) provides high performance and high reliability</a:t>
            </a:r>
            <a:endParaRPr lang="en-US" altLang="en-US" dirty="0"/>
          </a:p>
          <a:p>
            <a:pPr lvl="1"/>
            <a:r>
              <a:rPr lang="en-US" altLang="en-US" b="1" dirty="0">
                <a:solidFill>
                  <a:srgbClr val="006699"/>
                </a:solidFill>
                <a:latin typeface="+mj-lt"/>
              </a:rPr>
              <a:t>Block interleaved parity </a:t>
            </a:r>
            <a:r>
              <a:rPr lang="en-US" altLang="en-US" dirty="0"/>
              <a:t>(</a:t>
            </a:r>
            <a:r>
              <a:rPr lang="en-US" altLang="en-US" b="1" dirty="0">
                <a:solidFill>
                  <a:srgbClr val="006699"/>
                </a:solidFill>
                <a:latin typeface="+mj-lt"/>
              </a:rPr>
              <a:t>RAID 4, 5, 6</a:t>
            </a:r>
            <a:r>
              <a:rPr lang="en-US" altLang="en-US" dirty="0">
                <a:solidFill>
                  <a:srgbClr val="000000"/>
                </a:solidFill>
              </a:rPr>
              <a:t>)</a:t>
            </a:r>
            <a:r>
              <a:rPr lang="en-US" altLang="en-US" dirty="0">
                <a:solidFill>
                  <a:srgbClr val="3366FF"/>
                </a:solidFill>
              </a:rPr>
              <a:t> </a:t>
            </a:r>
            <a:r>
              <a:rPr lang="en-US" altLang="en-US" dirty="0"/>
              <a:t>uses much less redundancy</a:t>
            </a:r>
            <a:endParaRPr lang="en-US" altLang="en-US" dirty="0"/>
          </a:p>
          <a:p>
            <a:r>
              <a:rPr lang="en-US" altLang="en-US" dirty="0"/>
              <a:t>RAID within a storage array can still fail if the array fails, so automatic </a:t>
            </a:r>
            <a:r>
              <a:rPr lang="en-US" altLang="en-US" b="1" dirty="0">
                <a:solidFill>
                  <a:srgbClr val="006699"/>
                </a:solidFill>
                <a:latin typeface="+mj-lt"/>
              </a:rPr>
              <a:t>replication</a:t>
            </a:r>
            <a:r>
              <a:rPr lang="en-US" altLang="en-US" dirty="0">
                <a:solidFill>
                  <a:srgbClr val="3366FF"/>
                </a:solidFill>
              </a:rPr>
              <a:t> </a:t>
            </a:r>
            <a:r>
              <a:rPr lang="en-US" altLang="en-US" dirty="0"/>
              <a:t>of the data between arrays is common</a:t>
            </a:r>
            <a:endParaRPr lang="en-US" altLang="en-US" dirty="0"/>
          </a:p>
          <a:p>
            <a:r>
              <a:rPr lang="en-US" altLang="en-US" dirty="0"/>
              <a:t>Frequently, a small number of </a:t>
            </a:r>
            <a:r>
              <a:rPr lang="en-US" altLang="en-US" b="1" dirty="0">
                <a:solidFill>
                  <a:srgbClr val="006699"/>
                </a:solidFill>
                <a:latin typeface="+mj-lt"/>
              </a:rPr>
              <a:t>hot-spare</a:t>
            </a:r>
            <a:r>
              <a:rPr lang="en-US" altLang="en-US" dirty="0">
                <a:solidFill>
                  <a:srgbClr val="3366FF"/>
                </a:solidFill>
              </a:rPr>
              <a:t> </a:t>
            </a:r>
            <a:r>
              <a:rPr lang="en-US" altLang="en-US" dirty="0"/>
              <a:t>disks are left unallocated, automatically replacing a failed disk and having data rebuilt onto them</a:t>
            </a:r>
            <a:endParaRPr lang="en-US"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title"/>
          </p:nvPr>
        </p:nvSpPr>
        <p:spPr>
          <a:xfrm>
            <a:off x="1004821" y="233592"/>
            <a:ext cx="7683500" cy="576263"/>
          </a:xfrm>
        </p:spPr>
        <p:txBody>
          <a:bodyPr/>
          <a:lstStyle/>
          <a:p>
            <a:pPr eaLnBrk="1" hangingPunct="1"/>
            <a:r>
              <a:rPr lang="en-US" altLang="en-US" dirty="0"/>
              <a:t>Overview of Mass Storage Structure</a:t>
            </a:r>
            <a:endParaRPr lang="en-US" altLang="en-US" dirty="0"/>
          </a:p>
        </p:txBody>
      </p:sp>
      <p:sp>
        <p:nvSpPr>
          <p:cNvPr id="6147" name="Rectangle 3"/>
          <p:cNvSpPr>
            <a:spLocks noGrp="1" noChangeArrowheads="1"/>
          </p:cNvSpPr>
          <p:nvPr>
            <p:ph type="body" idx="1"/>
          </p:nvPr>
        </p:nvSpPr>
        <p:spPr>
          <a:xfrm>
            <a:off x="867749" y="1227595"/>
            <a:ext cx="7683501" cy="5270500"/>
          </a:xfrm>
        </p:spPr>
        <p:txBody>
          <a:bodyPr/>
          <a:lstStyle/>
          <a:p>
            <a:pPr>
              <a:defRPr/>
            </a:pPr>
            <a:r>
              <a:rPr lang="en-US" altLang="en-US" sz="1600" dirty="0">
                <a:latin typeface="+mn-ea"/>
                <a:ea typeface="+mn-ea"/>
                <a:cs typeface="+mn-ea"/>
              </a:rPr>
              <a:t>Bulk of secondary storage for modern computers is </a:t>
            </a:r>
            <a:r>
              <a:rPr lang="en-US" altLang="en-US" sz="1600" b="1" dirty="0">
                <a:solidFill>
                  <a:srgbClr val="006699"/>
                </a:solidFill>
                <a:latin typeface="+mn-ea"/>
                <a:ea typeface="+mn-ea"/>
                <a:cs typeface="+mn-ea"/>
              </a:rPr>
              <a:t>hard</a:t>
            </a:r>
            <a:r>
              <a:rPr lang="en-US" altLang="en-US" sz="1600" b="1" dirty="0">
                <a:solidFill>
                  <a:srgbClr val="3366FF"/>
                </a:solidFill>
                <a:latin typeface="+mn-ea"/>
                <a:ea typeface="+mn-ea"/>
                <a:cs typeface="+mn-ea"/>
              </a:rPr>
              <a:t> </a:t>
            </a:r>
            <a:r>
              <a:rPr lang="en-US" altLang="en-US" sz="1600" b="1" dirty="0">
                <a:solidFill>
                  <a:srgbClr val="006699"/>
                </a:solidFill>
                <a:latin typeface="+mn-ea"/>
                <a:ea typeface="+mn-ea"/>
                <a:cs typeface="+mn-ea"/>
              </a:rPr>
              <a:t>disk</a:t>
            </a:r>
            <a:r>
              <a:rPr lang="en-US" altLang="en-US" sz="1600" b="1" dirty="0">
                <a:solidFill>
                  <a:srgbClr val="3366FF"/>
                </a:solidFill>
                <a:latin typeface="+mn-ea"/>
                <a:ea typeface="+mn-ea"/>
                <a:cs typeface="+mn-ea"/>
              </a:rPr>
              <a:t> </a:t>
            </a:r>
            <a:r>
              <a:rPr lang="en-US" altLang="en-US" sz="1600" b="1" dirty="0">
                <a:solidFill>
                  <a:srgbClr val="006699"/>
                </a:solidFill>
                <a:latin typeface="+mn-ea"/>
                <a:ea typeface="+mn-ea"/>
                <a:cs typeface="+mn-ea"/>
              </a:rPr>
              <a:t>drives</a:t>
            </a:r>
            <a:r>
              <a:rPr lang="en-US" altLang="en-US" sz="1600" b="1" dirty="0">
                <a:solidFill>
                  <a:srgbClr val="3366FF"/>
                </a:solidFill>
                <a:latin typeface="+mn-ea"/>
                <a:ea typeface="+mn-ea"/>
                <a:cs typeface="+mn-ea"/>
              </a:rPr>
              <a:t> </a:t>
            </a:r>
            <a:r>
              <a:rPr lang="en-US" altLang="en-US" sz="1600" dirty="0">
                <a:latin typeface="+mn-ea"/>
                <a:ea typeface="+mn-ea"/>
                <a:cs typeface="+mn-ea"/>
              </a:rPr>
              <a:t>(</a:t>
            </a:r>
            <a:r>
              <a:rPr lang="en-US" altLang="en-US" sz="1600" b="1" dirty="0">
                <a:solidFill>
                  <a:srgbClr val="006699"/>
                </a:solidFill>
                <a:latin typeface="+mn-ea"/>
                <a:ea typeface="+mn-ea"/>
                <a:cs typeface="+mn-ea"/>
              </a:rPr>
              <a:t>HDDs</a:t>
            </a:r>
            <a:r>
              <a:rPr lang="en-US" altLang="en-US" sz="1600" dirty="0">
                <a:latin typeface="+mn-ea"/>
                <a:ea typeface="+mn-ea"/>
                <a:cs typeface="+mn-ea"/>
              </a:rPr>
              <a:t>)</a:t>
            </a:r>
            <a:r>
              <a:rPr lang="en-US" altLang="en-US" sz="1600" b="1" dirty="0">
                <a:solidFill>
                  <a:srgbClr val="3366FF"/>
                </a:solidFill>
                <a:latin typeface="+mn-ea"/>
                <a:ea typeface="+mn-ea"/>
                <a:cs typeface="+mn-ea"/>
              </a:rPr>
              <a:t> </a:t>
            </a:r>
            <a:r>
              <a:rPr lang="en-US" altLang="en-US" sz="1600" dirty="0">
                <a:latin typeface="+mn-ea"/>
                <a:ea typeface="+mn-ea"/>
                <a:cs typeface="+mn-ea"/>
              </a:rPr>
              <a:t>and</a:t>
            </a:r>
            <a:r>
              <a:rPr lang="en-US" altLang="en-US" sz="1600" b="1" dirty="0">
                <a:solidFill>
                  <a:srgbClr val="3366FF"/>
                </a:solidFill>
                <a:latin typeface="+mn-ea"/>
                <a:ea typeface="+mn-ea"/>
                <a:cs typeface="+mn-ea"/>
              </a:rPr>
              <a:t> </a:t>
            </a:r>
            <a:r>
              <a:rPr lang="en-US" altLang="en-US" sz="1600" b="1" dirty="0">
                <a:solidFill>
                  <a:srgbClr val="006699"/>
                </a:solidFill>
                <a:latin typeface="+mn-ea"/>
                <a:ea typeface="+mn-ea"/>
                <a:cs typeface="+mn-ea"/>
              </a:rPr>
              <a:t>nonvolatile</a:t>
            </a:r>
            <a:r>
              <a:rPr lang="en-US" altLang="en-US" sz="1600" b="1" dirty="0">
                <a:solidFill>
                  <a:srgbClr val="3366FF"/>
                </a:solidFill>
                <a:latin typeface="+mn-ea"/>
                <a:ea typeface="+mn-ea"/>
                <a:cs typeface="+mn-ea"/>
              </a:rPr>
              <a:t> </a:t>
            </a:r>
            <a:r>
              <a:rPr lang="en-US" altLang="en-US" sz="1600" b="1" dirty="0">
                <a:solidFill>
                  <a:srgbClr val="006699"/>
                </a:solidFill>
                <a:latin typeface="+mn-ea"/>
                <a:ea typeface="+mn-ea"/>
                <a:cs typeface="+mn-ea"/>
              </a:rPr>
              <a:t>memory</a:t>
            </a:r>
            <a:r>
              <a:rPr lang="en-US" altLang="en-US" sz="1600" b="1" dirty="0">
                <a:solidFill>
                  <a:srgbClr val="3366FF"/>
                </a:solidFill>
                <a:latin typeface="+mn-ea"/>
                <a:ea typeface="+mn-ea"/>
                <a:cs typeface="+mn-ea"/>
              </a:rPr>
              <a:t> </a:t>
            </a:r>
            <a:r>
              <a:rPr lang="en-US" altLang="en-US" sz="1600" dirty="0">
                <a:latin typeface="+mn-ea"/>
                <a:ea typeface="+mn-ea"/>
                <a:cs typeface="+mn-ea"/>
              </a:rPr>
              <a:t>(</a:t>
            </a:r>
            <a:r>
              <a:rPr lang="en-US" altLang="en-US" sz="1600" b="1" dirty="0">
                <a:solidFill>
                  <a:srgbClr val="006699"/>
                </a:solidFill>
                <a:latin typeface="+mn-ea"/>
                <a:ea typeface="+mn-ea"/>
                <a:cs typeface="+mn-ea"/>
              </a:rPr>
              <a:t>NVM</a:t>
            </a:r>
            <a:r>
              <a:rPr lang="en-US" altLang="en-US" sz="1600" dirty="0">
                <a:latin typeface="+mn-ea"/>
                <a:ea typeface="+mn-ea"/>
                <a:cs typeface="+mn-ea"/>
              </a:rPr>
              <a:t>)</a:t>
            </a:r>
            <a:r>
              <a:rPr lang="en-US" altLang="en-US" sz="1600" b="1" dirty="0">
                <a:solidFill>
                  <a:srgbClr val="3366FF"/>
                </a:solidFill>
                <a:latin typeface="+mn-ea"/>
                <a:ea typeface="+mn-ea"/>
                <a:cs typeface="+mn-ea"/>
              </a:rPr>
              <a:t> </a:t>
            </a:r>
            <a:r>
              <a:rPr lang="en-US" altLang="en-US" sz="1600" dirty="0">
                <a:latin typeface="+mn-ea"/>
                <a:ea typeface="+mn-ea"/>
                <a:cs typeface="+mn-ea"/>
              </a:rPr>
              <a:t>devices.现代计算机的大量二级存储是硬盘驱动器 (HDD) 和非易失性存储器 (NVM) 设备。</a:t>
            </a:r>
            <a:endParaRPr lang="en-US" altLang="en-US" sz="1600" dirty="0">
              <a:latin typeface="+mn-ea"/>
              <a:ea typeface="+mn-ea"/>
              <a:cs typeface="+mn-ea"/>
            </a:endParaRPr>
          </a:p>
          <a:p>
            <a:pPr>
              <a:defRPr/>
            </a:pPr>
            <a:r>
              <a:rPr lang="en-US" altLang="en-US" sz="1600" b="1" dirty="0">
                <a:solidFill>
                  <a:srgbClr val="006699"/>
                </a:solidFill>
                <a:latin typeface="+mn-ea"/>
                <a:ea typeface="+mn-ea"/>
                <a:cs typeface="+mn-ea"/>
              </a:rPr>
              <a:t>HDDs</a:t>
            </a:r>
            <a:r>
              <a:rPr lang="en-US" altLang="en-US" sz="1600" b="1" dirty="0">
                <a:solidFill>
                  <a:srgbClr val="3366FF"/>
                </a:solidFill>
                <a:latin typeface="+mn-ea"/>
                <a:ea typeface="+mn-ea"/>
                <a:cs typeface="+mn-ea"/>
              </a:rPr>
              <a:t> </a:t>
            </a:r>
            <a:r>
              <a:rPr lang="en-US" altLang="en-US" sz="1600" dirty="0">
                <a:latin typeface="+mn-ea"/>
                <a:ea typeface="+mn-ea"/>
                <a:cs typeface="+mn-ea"/>
              </a:rPr>
              <a:t>spin platters of magnetically-coated material under moving read-write heads.硬盘驱动器在移动的读写磁头下旋转磁性涂层材料的盘片。</a:t>
            </a:r>
            <a:endParaRPr lang="en-US" altLang="en-US" sz="1600" dirty="0">
              <a:latin typeface="+mn-ea"/>
              <a:ea typeface="+mn-ea"/>
              <a:cs typeface="+mn-ea"/>
            </a:endParaRPr>
          </a:p>
          <a:p>
            <a:pPr lvl="1">
              <a:defRPr/>
            </a:pPr>
            <a:r>
              <a:rPr lang="en-US" altLang="en-US" sz="1600" dirty="0">
                <a:latin typeface="+mn-ea"/>
                <a:ea typeface="+mn-ea"/>
                <a:cs typeface="+mn-ea"/>
              </a:rPr>
              <a:t>Drives rotate at 60 to 250 times per second.驱动器以每秒 60 到 250 次的速度旋转。</a:t>
            </a:r>
            <a:endParaRPr lang="en-US" altLang="en-US" sz="1600" dirty="0">
              <a:latin typeface="+mn-ea"/>
              <a:ea typeface="+mn-ea"/>
              <a:cs typeface="+mn-ea"/>
            </a:endParaRPr>
          </a:p>
          <a:p>
            <a:pPr lvl="1">
              <a:defRPr/>
            </a:pPr>
            <a:r>
              <a:rPr lang="en-US" altLang="en-US" sz="1600" b="1" dirty="0">
                <a:solidFill>
                  <a:srgbClr val="006699"/>
                </a:solidFill>
                <a:latin typeface="+mn-ea"/>
                <a:ea typeface="+mn-ea"/>
                <a:cs typeface="+mn-ea"/>
              </a:rPr>
              <a:t>Transfer</a:t>
            </a:r>
            <a:r>
              <a:rPr lang="en-US" altLang="en-US" sz="1600" b="1" dirty="0">
                <a:solidFill>
                  <a:srgbClr val="3366FF"/>
                </a:solidFill>
                <a:latin typeface="+mn-ea"/>
                <a:ea typeface="+mn-ea"/>
                <a:cs typeface="+mn-ea"/>
              </a:rPr>
              <a:t> </a:t>
            </a:r>
            <a:r>
              <a:rPr lang="en-US" altLang="en-US" sz="1600" b="1" dirty="0">
                <a:solidFill>
                  <a:srgbClr val="006699"/>
                </a:solidFill>
                <a:latin typeface="+mn-ea"/>
                <a:ea typeface="+mn-ea"/>
                <a:cs typeface="+mn-ea"/>
              </a:rPr>
              <a:t>rate</a:t>
            </a:r>
            <a:r>
              <a:rPr lang="en-US" altLang="en-US" sz="1600" dirty="0">
                <a:solidFill>
                  <a:srgbClr val="3366FF"/>
                </a:solidFill>
                <a:latin typeface="+mn-ea"/>
                <a:ea typeface="+mn-ea"/>
                <a:cs typeface="+mn-ea"/>
              </a:rPr>
              <a:t> </a:t>
            </a:r>
            <a:r>
              <a:rPr lang="en-US" altLang="en-US" sz="1600" dirty="0">
                <a:latin typeface="+mn-ea"/>
                <a:ea typeface="+mn-ea"/>
                <a:cs typeface="+mn-ea"/>
              </a:rPr>
              <a:t>is rate at which data flow between drive and computer.传输速率是驱动器和计算机之间数据流的速率。</a:t>
            </a:r>
            <a:endParaRPr lang="en-US" altLang="en-US" sz="1600" dirty="0">
              <a:latin typeface="+mn-ea"/>
              <a:ea typeface="+mn-ea"/>
              <a:cs typeface="+mn-ea"/>
            </a:endParaRPr>
          </a:p>
          <a:p>
            <a:pPr lvl="1">
              <a:defRPr/>
            </a:pPr>
            <a:r>
              <a:rPr lang="en-US" altLang="en-US" sz="1600" b="1" dirty="0">
                <a:solidFill>
                  <a:srgbClr val="006699"/>
                </a:solidFill>
                <a:latin typeface="+mn-ea"/>
                <a:ea typeface="+mn-ea"/>
                <a:cs typeface="+mn-ea"/>
              </a:rPr>
              <a:t>Positioning</a:t>
            </a:r>
            <a:r>
              <a:rPr lang="en-US" altLang="en-US" sz="1600" b="1" dirty="0">
                <a:solidFill>
                  <a:srgbClr val="3366FF"/>
                </a:solidFill>
                <a:latin typeface="+mn-ea"/>
                <a:ea typeface="+mn-ea"/>
                <a:cs typeface="+mn-ea"/>
              </a:rPr>
              <a:t> </a:t>
            </a:r>
            <a:r>
              <a:rPr lang="en-US" altLang="en-US" sz="1600" b="1" dirty="0">
                <a:solidFill>
                  <a:srgbClr val="006699"/>
                </a:solidFill>
                <a:latin typeface="+mn-ea"/>
                <a:ea typeface="+mn-ea"/>
                <a:cs typeface="+mn-ea"/>
              </a:rPr>
              <a:t>time</a:t>
            </a:r>
            <a:r>
              <a:rPr lang="en-US" altLang="en-US" sz="1600" dirty="0">
                <a:solidFill>
                  <a:srgbClr val="3366FF"/>
                </a:solidFill>
                <a:latin typeface="+mn-ea"/>
                <a:ea typeface="+mn-ea"/>
                <a:cs typeface="+mn-ea"/>
              </a:rPr>
              <a:t> </a:t>
            </a:r>
            <a:r>
              <a:rPr lang="en-US" altLang="en-US" sz="1600" dirty="0">
                <a:latin typeface="+mn-ea"/>
                <a:ea typeface="+mn-ea"/>
                <a:cs typeface="+mn-ea"/>
              </a:rPr>
              <a:t>(</a:t>
            </a:r>
            <a:r>
              <a:rPr lang="en-US" altLang="en-US" sz="1600" b="1" dirty="0">
                <a:solidFill>
                  <a:srgbClr val="006699"/>
                </a:solidFill>
                <a:latin typeface="+mn-ea"/>
                <a:ea typeface="+mn-ea"/>
                <a:cs typeface="+mn-ea"/>
              </a:rPr>
              <a:t>random-access</a:t>
            </a:r>
            <a:r>
              <a:rPr lang="en-US" altLang="en-US" sz="1600" b="1" dirty="0">
                <a:solidFill>
                  <a:srgbClr val="3366FF"/>
                </a:solidFill>
                <a:latin typeface="+mn-ea"/>
                <a:ea typeface="+mn-ea"/>
                <a:cs typeface="+mn-ea"/>
              </a:rPr>
              <a:t> </a:t>
            </a:r>
            <a:r>
              <a:rPr lang="en-US" altLang="en-US" sz="1600" b="1" dirty="0">
                <a:solidFill>
                  <a:srgbClr val="006699"/>
                </a:solidFill>
                <a:latin typeface="+mn-ea"/>
                <a:ea typeface="+mn-ea"/>
                <a:cs typeface="+mn-ea"/>
              </a:rPr>
              <a:t>time</a:t>
            </a:r>
            <a:r>
              <a:rPr lang="en-US" altLang="en-US" sz="1600" dirty="0">
                <a:latin typeface="+mn-ea"/>
                <a:ea typeface="+mn-ea"/>
                <a:cs typeface="+mn-ea"/>
              </a:rPr>
              <a:t>) is time to move disk arm to desired cylinder (</a:t>
            </a:r>
            <a:r>
              <a:rPr lang="en-US" altLang="en-US" sz="1600" b="1" dirty="0">
                <a:solidFill>
                  <a:srgbClr val="006699"/>
                </a:solidFill>
                <a:latin typeface="+mn-ea"/>
                <a:ea typeface="+mn-ea"/>
                <a:cs typeface="+mn-ea"/>
              </a:rPr>
              <a:t>seek</a:t>
            </a:r>
            <a:r>
              <a:rPr lang="en-US" altLang="en-US" sz="1600" b="1" dirty="0">
                <a:solidFill>
                  <a:srgbClr val="3366FF"/>
                </a:solidFill>
                <a:latin typeface="+mn-ea"/>
                <a:ea typeface="+mn-ea"/>
                <a:cs typeface="+mn-ea"/>
              </a:rPr>
              <a:t> </a:t>
            </a:r>
            <a:r>
              <a:rPr lang="en-US" altLang="en-US" sz="1600" b="1" dirty="0">
                <a:solidFill>
                  <a:srgbClr val="006699"/>
                </a:solidFill>
                <a:latin typeface="+mn-ea"/>
                <a:ea typeface="+mn-ea"/>
                <a:cs typeface="+mn-ea"/>
              </a:rPr>
              <a:t>time</a:t>
            </a:r>
            <a:r>
              <a:rPr lang="en-US" altLang="en-US" sz="1600" dirty="0">
                <a:latin typeface="+mn-ea"/>
                <a:ea typeface="+mn-ea"/>
                <a:cs typeface="+mn-ea"/>
              </a:rPr>
              <a:t>) and time for desired sector to rotate under the disk head (</a:t>
            </a:r>
            <a:r>
              <a:rPr lang="en-US" altLang="en-US" sz="1600" b="1" dirty="0">
                <a:solidFill>
                  <a:srgbClr val="006699"/>
                </a:solidFill>
                <a:latin typeface="+mn-ea"/>
                <a:ea typeface="+mn-ea"/>
                <a:cs typeface="+mn-ea"/>
              </a:rPr>
              <a:t>rotational</a:t>
            </a:r>
            <a:r>
              <a:rPr lang="en-US" altLang="en-US" sz="1600" b="1" dirty="0">
                <a:solidFill>
                  <a:srgbClr val="3366FF"/>
                </a:solidFill>
                <a:latin typeface="+mn-ea"/>
                <a:ea typeface="+mn-ea"/>
                <a:cs typeface="+mn-ea"/>
              </a:rPr>
              <a:t> </a:t>
            </a:r>
            <a:r>
              <a:rPr lang="en-US" altLang="en-US" sz="1600" b="1" dirty="0">
                <a:solidFill>
                  <a:srgbClr val="006699"/>
                </a:solidFill>
                <a:latin typeface="+mn-ea"/>
                <a:ea typeface="+mn-ea"/>
                <a:cs typeface="+mn-ea"/>
              </a:rPr>
              <a:t>latency</a:t>
            </a:r>
            <a:r>
              <a:rPr lang="en-US" altLang="en-US" sz="1600" dirty="0">
                <a:latin typeface="+mn-ea"/>
                <a:ea typeface="+mn-ea"/>
                <a:cs typeface="+mn-ea"/>
              </a:rPr>
              <a:t>).定位时间（随机访问时间）是将磁盘臂移动到所需柱面的时间（寻道时间）和所需扇区在磁头下方旋转的时间（旋转延迟）。</a:t>
            </a:r>
            <a:endParaRPr lang="en-US" altLang="en-US" sz="1600" dirty="0">
              <a:latin typeface="+mn-ea"/>
              <a:ea typeface="+mn-ea"/>
              <a:cs typeface="+mn-ea"/>
            </a:endParaRPr>
          </a:p>
          <a:p>
            <a:pPr lvl="1">
              <a:defRPr/>
            </a:pPr>
            <a:r>
              <a:rPr lang="en-US" altLang="en-US" sz="1600" b="1" dirty="0">
                <a:solidFill>
                  <a:srgbClr val="006699"/>
                </a:solidFill>
                <a:latin typeface="+mn-ea"/>
                <a:ea typeface="+mn-ea"/>
                <a:cs typeface="+mn-ea"/>
              </a:rPr>
              <a:t>Head</a:t>
            </a:r>
            <a:r>
              <a:rPr lang="en-US" altLang="en-US" sz="1600" b="1" dirty="0">
                <a:solidFill>
                  <a:srgbClr val="3366FF"/>
                </a:solidFill>
                <a:latin typeface="+mn-ea"/>
                <a:ea typeface="+mn-ea"/>
                <a:cs typeface="+mn-ea"/>
              </a:rPr>
              <a:t> </a:t>
            </a:r>
            <a:r>
              <a:rPr lang="en-US" altLang="en-US" sz="1600" b="1" dirty="0">
                <a:solidFill>
                  <a:srgbClr val="006699"/>
                </a:solidFill>
                <a:latin typeface="+mn-ea"/>
                <a:ea typeface="+mn-ea"/>
                <a:cs typeface="+mn-ea"/>
              </a:rPr>
              <a:t>crash</a:t>
            </a:r>
            <a:r>
              <a:rPr lang="en-US" altLang="en-US" sz="1600" dirty="0">
                <a:solidFill>
                  <a:srgbClr val="3366FF"/>
                </a:solidFill>
                <a:latin typeface="+mn-ea"/>
                <a:ea typeface="+mn-ea"/>
                <a:cs typeface="+mn-ea"/>
              </a:rPr>
              <a:t> </a:t>
            </a:r>
            <a:r>
              <a:rPr lang="en-US" altLang="en-US" sz="1600" dirty="0">
                <a:latin typeface="+mn-ea"/>
                <a:ea typeface="+mn-ea"/>
                <a:cs typeface="+mn-ea"/>
              </a:rPr>
              <a:t>results from disk head making contact with the disk surface  -- That</a:t>
            </a:r>
            <a:r>
              <a:rPr lang="ja-JP" altLang="en-US" sz="1600" dirty="0">
                <a:latin typeface="+mn-ea"/>
                <a:ea typeface="+mn-ea"/>
                <a:cs typeface="+mn-ea"/>
              </a:rPr>
              <a:t>’</a:t>
            </a:r>
            <a:r>
              <a:rPr lang="en-US" altLang="ja-JP" sz="1600" dirty="0">
                <a:latin typeface="+mn-ea"/>
                <a:ea typeface="+mn-ea"/>
                <a:cs typeface="+mn-ea"/>
              </a:rPr>
              <a:t>s bad.磁头碰撞是由磁头与磁盘表面接触造成的——这很糟糕。</a:t>
            </a:r>
            <a:endParaRPr lang="en-US" altLang="ja-JP" sz="1600" dirty="0">
              <a:latin typeface="+mn-ea"/>
              <a:ea typeface="+mn-ea"/>
              <a:cs typeface="+mn-ea"/>
            </a:endParaRPr>
          </a:p>
          <a:p>
            <a:pPr>
              <a:defRPr/>
            </a:pPr>
            <a:r>
              <a:rPr lang="en-US" altLang="en-US" sz="1600" dirty="0">
                <a:latin typeface="+mn-ea"/>
                <a:ea typeface="+mn-ea"/>
                <a:cs typeface="+mn-ea"/>
              </a:rPr>
              <a:t>Disks can be removable</a:t>
            </a:r>
            <a:endParaRPr lang="en-US" altLang="en-US" dirty="0"/>
          </a:p>
          <a:p>
            <a:pPr marL="0" indent="0">
              <a:buFont typeface="Microsoft Uighur" panose="02000000000000000000" charset="0"/>
              <a:buNone/>
              <a:defRPr/>
            </a:pPr>
            <a:endParaRPr lang="en-US"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ChangeArrowheads="1"/>
          </p:cNvSpPr>
          <p:nvPr>
            <p:ph type="title"/>
          </p:nvPr>
        </p:nvSpPr>
        <p:spPr/>
        <p:txBody>
          <a:bodyPr/>
          <a:lstStyle/>
          <a:p>
            <a:pPr eaLnBrk="1" hangingPunct="1"/>
            <a:r>
              <a:rPr lang="en-US" altLang="en-US"/>
              <a:t>RAID Levels</a:t>
            </a:r>
            <a:endParaRPr lang="en-US" altLang="en-US" sz="2400"/>
          </a:p>
        </p:txBody>
      </p:sp>
      <p:pic>
        <p:nvPicPr>
          <p:cNvPr id="716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00375" y="1127125"/>
            <a:ext cx="3482975" cy="524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ChangeArrowheads="1"/>
          </p:cNvSpPr>
          <p:nvPr>
            <p:ph type="title"/>
          </p:nvPr>
        </p:nvSpPr>
        <p:spPr/>
        <p:txBody>
          <a:bodyPr/>
          <a:lstStyle/>
          <a:p>
            <a:pPr eaLnBrk="1" hangingPunct="1"/>
            <a:r>
              <a:rPr lang="en-US" altLang="en-US"/>
              <a:t>RAID (0 + 1) and (1 + 0)</a:t>
            </a:r>
            <a:endParaRPr lang="en-US" altLang="en-US" sz="2400"/>
          </a:p>
        </p:txBody>
      </p:sp>
      <p:pic>
        <p:nvPicPr>
          <p:cNvPr id="737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27338" y="1503363"/>
            <a:ext cx="3627437" cy="412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noChangeArrowheads="1"/>
          </p:cNvSpPr>
          <p:nvPr>
            <p:ph type="title"/>
          </p:nvPr>
        </p:nvSpPr>
        <p:spPr>
          <a:xfrm>
            <a:off x="457200" y="235568"/>
            <a:ext cx="8229600" cy="576262"/>
          </a:xfrm>
        </p:spPr>
        <p:txBody>
          <a:bodyPr/>
          <a:lstStyle/>
          <a:p>
            <a:pPr eaLnBrk="1" hangingPunct="1"/>
            <a:r>
              <a:rPr lang="en-US" altLang="en-US" dirty="0"/>
              <a:t>Other Features</a:t>
            </a:r>
            <a:endParaRPr lang="en-US" altLang="en-US" dirty="0"/>
          </a:p>
        </p:txBody>
      </p:sp>
      <p:sp>
        <p:nvSpPr>
          <p:cNvPr id="75778" name="Content Placeholder 2"/>
          <p:cNvSpPr>
            <a:spLocks noGrp="1" noChangeArrowheads="1"/>
          </p:cNvSpPr>
          <p:nvPr>
            <p:ph idx="1"/>
          </p:nvPr>
        </p:nvSpPr>
        <p:spPr>
          <a:xfrm>
            <a:off x="844549" y="1209905"/>
            <a:ext cx="7702291" cy="4530725"/>
          </a:xfrm>
        </p:spPr>
        <p:txBody>
          <a:bodyPr/>
          <a:lstStyle/>
          <a:p>
            <a:r>
              <a:rPr lang="en-US" altLang="en-US" dirty="0"/>
              <a:t>Regardless of where RAID implemented, other useful features can be added</a:t>
            </a:r>
            <a:endParaRPr lang="en-US" altLang="en-US" dirty="0"/>
          </a:p>
          <a:p>
            <a:r>
              <a:rPr lang="en-US" altLang="en-US" b="1" dirty="0">
                <a:solidFill>
                  <a:srgbClr val="006699"/>
                </a:solidFill>
                <a:latin typeface="+mj-lt"/>
              </a:rPr>
              <a:t>Snapshot</a:t>
            </a:r>
            <a:r>
              <a:rPr lang="en-US" altLang="en-US" dirty="0"/>
              <a:t> is a view of file system before a set of changes take place (i.e. at a point in time)</a:t>
            </a:r>
            <a:endParaRPr lang="en-US" altLang="en-US" dirty="0"/>
          </a:p>
          <a:p>
            <a:pPr lvl="1"/>
            <a:r>
              <a:rPr lang="en-US" altLang="en-US" dirty="0"/>
              <a:t>More in Ch 12</a:t>
            </a:r>
            <a:endParaRPr lang="en-US" altLang="en-US" dirty="0"/>
          </a:p>
          <a:p>
            <a:r>
              <a:rPr lang="en-US" altLang="en-US" dirty="0"/>
              <a:t>Replication is automatic duplication of writes between separate sites</a:t>
            </a:r>
            <a:endParaRPr lang="en-US" altLang="en-US" dirty="0"/>
          </a:p>
          <a:p>
            <a:pPr lvl="1"/>
            <a:r>
              <a:rPr lang="en-US" altLang="en-US" dirty="0"/>
              <a:t>For redundancy and disaster recovery</a:t>
            </a:r>
            <a:endParaRPr lang="en-US" altLang="en-US" dirty="0"/>
          </a:p>
          <a:p>
            <a:pPr lvl="1"/>
            <a:r>
              <a:rPr lang="en-US" altLang="en-US" dirty="0"/>
              <a:t>Can be synchronous or asynchronous</a:t>
            </a:r>
            <a:endParaRPr lang="en-US" altLang="en-US" dirty="0"/>
          </a:p>
          <a:p>
            <a:r>
              <a:rPr lang="en-US" altLang="en-US" dirty="0"/>
              <a:t>Hot spare disk is unused, automatically used by RAID production if a disk fails to replace the failed disk and rebuild the RAID set if possible</a:t>
            </a:r>
            <a:endParaRPr lang="en-US" altLang="en-US" dirty="0"/>
          </a:p>
          <a:p>
            <a:pPr lvl="1"/>
            <a:r>
              <a:rPr lang="en-US" altLang="en-US" dirty="0"/>
              <a:t>Decreases mean time to repair</a:t>
            </a:r>
            <a:endParaRPr lang="en-US" altLang="en-US" dirty="0"/>
          </a:p>
          <a:p>
            <a:endParaRPr lang="en-US" altLang="en-US" dirty="0"/>
          </a:p>
          <a:p>
            <a:pPr>
              <a:buFont typeface="Microsoft Uighur" panose="02000000000000000000" charset="0"/>
              <a:buNone/>
            </a:pPr>
            <a:endParaRPr lang="en-US"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noChangeArrowheads="1"/>
          </p:cNvSpPr>
          <p:nvPr>
            <p:ph type="title"/>
          </p:nvPr>
        </p:nvSpPr>
        <p:spPr>
          <a:xfrm>
            <a:off x="457200" y="232199"/>
            <a:ext cx="8229600" cy="576262"/>
          </a:xfrm>
        </p:spPr>
        <p:txBody>
          <a:bodyPr/>
          <a:lstStyle/>
          <a:p>
            <a:pPr eaLnBrk="1" hangingPunct="1"/>
            <a:r>
              <a:rPr lang="en-US" altLang="en-US" dirty="0"/>
              <a:t>Extensions</a:t>
            </a:r>
            <a:endParaRPr lang="en-US" altLang="en-US" dirty="0"/>
          </a:p>
        </p:txBody>
      </p:sp>
      <p:sp>
        <p:nvSpPr>
          <p:cNvPr id="77826" name="Content Placeholder 2"/>
          <p:cNvSpPr>
            <a:spLocks noGrp="1" noChangeArrowheads="1"/>
          </p:cNvSpPr>
          <p:nvPr>
            <p:ph idx="1"/>
          </p:nvPr>
        </p:nvSpPr>
        <p:spPr>
          <a:xfrm>
            <a:off x="881098" y="1157288"/>
            <a:ext cx="4808538" cy="5153025"/>
          </a:xfrm>
        </p:spPr>
        <p:txBody>
          <a:bodyPr/>
          <a:lstStyle/>
          <a:p>
            <a:r>
              <a:rPr lang="en-US" altLang="en-US" dirty="0"/>
              <a:t>RAID alone does not prevent or detect data corruption or other errors, just disk failures</a:t>
            </a:r>
            <a:endParaRPr lang="en-US" altLang="en-US" dirty="0"/>
          </a:p>
          <a:p>
            <a:r>
              <a:rPr lang="en-US" altLang="en-US" dirty="0"/>
              <a:t>Solaris ZFS adds </a:t>
            </a:r>
            <a:r>
              <a:rPr lang="en-US" altLang="en-US" b="1" dirty="0">
                <a:solidFill>
                  <a:srgbClr val="006699"/>
                </a:solidFill>
                <a:latin typeface="+mj-lt"/>
              </a:rPr>
              <a:t>checksums</a:t>
            </a:r>
            <a:r>
              <a:rPr lang="en-US" altLang="en-US" dirty="0">
                <a:solidFill>
                  <a:srgbClr val="3366FF"/>
                </a:solidFill>
              </a:rPr>
              <a:t> </a:t>
            </a:r>
            <a:r>
              <a:rPr lang="en-US" altLang="en-US" dirty="0"/>
              <a:t>of all data and metadata</a:t>
            </a:r>
            <a:endParaRPr lang="en-US" altLang="en-US" dirty="0"/>
          </a:p>
          <a:p>
            <a:r>
              <a:rPr lang="en-US" altLang="en-US" dirty="0"/>
              <a:t>Checksums kept with pointer to object, to detect if object is the right one and whether it changed</a:t>
            </a:r>
            <a:endParaRPr lang="en-US" altLang="en-US" dirty="0"/>
          </a:p>
          <a:p>
            <a:r>
              <a:rPr lang="en-US" altLang="en-US" dirty="0"/>
              <a:t>Can detect and correct data and metadata corruption</a:t>
            </a:r>
            <a:endParaRPr lang="en-US" altLang="en-US" dirty="0"/>
          </a:p>
          <a:p>
            <a:r>
              <a:rPr lang="en-US" altLang="en-US" dirty="0"/>
              <a:t>ZFS also removes volumes, partitions</a:t>
            </a:r>
            <a:endParaRPr lang="en-US" altLang="en-US" dirty="0"/>
          </a:p>
          <a:p>
            <a:pPr lvl="1"/>
            <a:r>
              <a:rPr lang="en-US" altLang="en-US" dirty="0"/>
              <a:t>Disks allocated in </a:t>
            </a:r>
            <a:r>
              <a:rPr lang="en-US" altLang="en-US" b="1" dirty="0">
                <a:solidFill>
                  <a:srgbClr val="006699"/>
                </a:solidFill>
                <a:latin typeface="+mj-lt"/>
              </a:rPr>
              <a:t>pools</a:t>
            </a:r>
            <a:endParaRPr lang="en-US" altLang="en-US" b="1" dirty="0">
              <a:solidFill>
                <a:srgbClr val="006699"/>
              </a:solidFill>
              <a:latin typeface="+mj-lt"/>
            </a:endParaRPr>
          </a:p>
          <a:p>
            <a:pPr lvl="1"/>
            <a:r>
              <a:rPr lang="en-US" altLang="en-US" dirty="0"/>
              <a:t>Filesystems with a pool share that pool, use and release space like </a:t>
            </a:r>
            <a:r>
              <a:rPr lang="en-US" altLang="ja-JP" b="1" dirty="0">
                <a:latin typeface="Courier New" panose="02070309020205020404" pitchFamily="49" charset="0"/>
                <a:cs typeface="Courier New" panose="02070309020205020404" pitchFamily="49" charset="0"/>
              </a:rPr>
              <a:t>malloc()</a:t>
            </a:r>
            <a:r>
              <a:rPr lang="en-US" altLang="ja-JP" dirty="0"/>
              <a:t> and </a:t>
            </a:r>
            <a:r>
              <a:rPr lang="en-US" altLang="ja-JP" b="1" dirty="0">
                <a:latin typeface="Courier New" panose="02070309020205020404" pitchFamily="49" charset="0"/>
                <a:cs typeface="Courier New" panose="02070309020205020404" pitchFamily="49" charset="0"/>
              </a:rPr>
              <a:t>free()</a:t>
            </a:r>
            <a:r>
              <a:rPr lang="en-US" altLang="ja-JP" dirty="0"/>
              <a:t> memory allocate / release calls</a:t>
            </a:r>
            <a:endParaRPr lang="en-US" altLang="ja-JP" dirty="0"/>
          </a:p>
          <a:p>
            <a:pPr lvl="1">
              <a:buFont typeface="Microsoft Uighur" panose="02000000000000000000" charset="0"/>
              <a:buNone/>
            </a:pPr>
            <a:endParaRPr lang="en-US" altLang="en-US" dirty="0"/>
          </a:p>
          <a:p>
            <a:pPr>
              <a:buFont typeface="Microsoft Uighur" panose="02000000000000000000" charset="0"/>
              <a:buNone/>
            </a:pPr>
            <a:endParaRPr lang="en-US" altLang="en-US" dirty="0"/>
          </a:p>
        </p:txBody>
      </p:sp>
      <p:pic>
        <p:nvPicPr>
          <p:cNvPr id="77827" name="Picture 1" descr="10_13.pdf"/>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783263" y="2346325"/>
            <a:ext cx="2816225" cy="253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8" name="TextBox 1"/>
          <p:cNvSpPr txBox="1">
            <a:spLocks noChangeArrowheads="1"/>
          </p:cNvSpPr>
          <p:nvPr/>
        </p:nvSpPr>
        <p:spPr bwMode="auto">
          <a:xfrm>
            <a:off x="6338888" y="5021263"/>
            <a:ext cx="30797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a:t>ZFS checksums all metadata and data</a:t>
            </a:r>
            <a:endParaRPr lang="en-US"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noChangeArrowheads="1"/>
          </p:cNvSpPr>
          <p:nvPr>
            <p:ph type="title"/>
          </p:nvPr>
        </p:nvSpPr>
        <p:spPr>
          <a:xfrm>
            <a:off x="796925" y="238161"/>
            <a:ext cx="7889875" cy="576262"/>
          </a:xfrm>
        </p:spPr>
        <p:txBody>
          <a:bodyPr/>
          <a:lstStyle/>
          <a:p>
            <a:pPr eaLnBrk="1" hangingPunct="1"/>
            <a:r>
              <a:rPr lang="en-US" altLang="en-US" dirty="0"/>
              <a:t>Traditional and Pooled Storage</a:t>
            </a:r>
            <a:endParaRPr lang="en-US" altLang="en-US" dirty="0"/>
          </a:p>
        </p:txBody>
      </p:sp>
      <p:pic>
        <p:nvPicPr>
          <p:cNvPr id="79874" name="Picture 1" descr="10_14.pdf"/>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008313" y="1244600"/>
            <a:ext cx="2990850" cy="466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ChangeArrowheads="1"/>
          </p:cNvSpPr>
          <p:nvPr>
            <p:ph type="title"/>
          </p:nvPr>
        </p:nvSpPr>
        <p:spPr>
          <a:xfrm>
            <a:off x="954088" y="201613"/>
            <a:ext cx="7732712" cy="576262"/>
          </a:xfrm>
        </p:spPr>
        <p:txBody>
          <a:bodyPr/>
          <a:lstStyle/>
          <a:p>
            <a:pPr eaLnBrk="1" hangingPunct="1"/>
            <a:r>
              <a:rPr lang="en-US" altLang="en-US" dirty="0"/>
              <a:t>Object Storage</a:t>
            </a:r>
            <a:endParaRPr lang="en-US" altLang="en-US" dirty="0"/>
          </a:p>
        </p:txBody>
      </p:sp>
      <p:sp>
        <p:nvSpPr>
          <p:cNvPr id="81922" name="Rectangle 3"/>
          <p:cNvSpPr>
            <a:spLocks noGrp="1" noChangeArrowheads="1"/>
          </p:cNvSpPr>
          <p:nvPr>
            <p:ph type="body" idx="1"/>
          </p:nvPr>
        </p:nvSpPr>
        <p:spPr>
          <a:xfrm>
            <a:off x="886795" y="1157289"/>
            <a:ext cx="6932498" cy="4434620"/>
          </a:xfrm>
        </p:spPr>
        <p:txBody>
          <a:bodyPr/>
          <a:lstStyle/>
          <a:p>
            <a:r>
              <a:rPr lang="en-US" altLang="en-US" dirty="0"/>
              <a:t>General-purpose computing, file systems not sufficient for very large scale</a:t>
            </a:r>
            <a:endParaRPr lang="en-US" altLang="en-US" dirty="0"/>
          </a:p>
          <a:p>
            <a:r>
              <a:rPr lang="en-US" altLang="en-US" dirty="0"/>
              <a:t>Another approach – start with a storage pool and place objects in it</a:t>
            </a:r>
            <a:endParaRPr lang="en-US" altLang="en-US" dirty="0"/>
          </a:p>
          <a:p>
            <a:pPr lvl="1"/>
            <a:r>
              <a:rPr lang="en-US" altLang="en-US" dirty="0"/>
              <a:t>Object just a container of </a:t>
            </a:r>
            <a:r>
              <a:rPr lang="en-US" altLang="en-US" b="1" dirty="0">
                <a:solidFill>
                  <a:srgbClr val="006699"/>
                </a:solidFill>
                <a:latin typeface="+mj-lt"/>
              </a:rPr>
              <a:t>data</a:t>
            </a:r>
            <a:endParaRPr lang="en-US" altLang="en-US" b="1" dirty="0">
              <a:solidFill>
                <a:srgbClr val="006699"/>
              </a:solidFill>
              <a:latin typeface="+mj-lt"/>
            </a:endParaRPr>
          </a:p>
          <a:p>
            <a:pPr lvl="1"/>
            <a:r>
              <a:rPr lang="en-US" altLang="en-US" dirty="0"/>
              <a:t>No way to navigate the pool to find objects (no directory structures, few services</a:t>
            </a:r>
            <a:endParaRPr lang="en-US" altLang="en-US" dirty="0"/>
          </a:p>
          <a:p>
            <a:pPr lvl="1"/>
            <a:r>
              <a:rPr lang="en-US" altLang="en-US" dirty="0"/>
              <a:t>Computer-oriented, not user-oriented</a:t>
            </a:r>
            <a:endParaRPr lang="en-US" altLang="en-US" dirty="0"/>
          </a:p>
          <a:p>
            <a:r>
              <a:rPr lang="en-US" altLang="en-US" dirty="0"/>
              <a:t>Typical sequence</a:t>
            </a:r>
            <a:endParaRPr lang="en-US" altLang="en-US" dirty="0"/>
          </a:p>
          <a:p>
            <a:pPr lvl="1"/>
            <a:r>
              <a:rPr lang="en-US" altLang="en-US" dirty="0"/>
              <a:t>Create an object within the pool, receive an object ID</a:t>
            </a:r>
            <a:endParaRPr lang="en-US" altLang="en-US" dirty="0"/>
          </a:p>
          <a:p>
            <a:pPr lvl="1"/>
            <a:r>
              <a:rPr lang="en-US" altLang="en-US" dirty="0"/>
              <a:t>Access object via that ID</a:t>
            </a:r>
            <a:endParaRPr lang="en-US" altLang="en-US" dirty="0"/>
          </a:p>
          <a:p>
            <a:pPr lvl="1"/>
            <a:r>
              <a:rPr lang="en-US" altLang="en-US" dirty="0"/>
              <a:t>Delete object via that ID</a:t>
            </a:r>
            <a:endParaRPr lang="en-US"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ChangeArrowheads="1"/>
          </p:cNvSpPr>
          <p:nvPr>
            <p:ph type="title"/>
          </p:nvPr>
        </p:nvSpPr>
        <p:spPr>
          <a:xfrm>
            <a:off x="954088" y="142998"/>
            <a:ext cx="7732712" cy="576262"/>
          </a:xfrm>
        </p:spPr>
        <p:txBody>
          <a:bodyPr/>
          <a:lstStyle/>
          <a:p>
            <a:pPr eaLnBrk="1" hangingPunct="1"/>
            <a:r>
              <a:rPr lang="en-US" altLang="en-US" dirty="0"/>
              <a:t>Object Storage (Cont.)</a:t>
            </a:r>
            <a:endParaRPr lang="en-US" altLang="en-US" dirty="0"/>
          </a:p>
        </p:txBody>
      </p:sp>
      <p:sp>
        <p:nvSpPr>
          <p:cNvPr id="81922" name="Rectangle 3"/>
          <p:cNvSpPr>
            <a:spLocks noGrp="1" noChangeArrowheads="1"/>
          </p:cNvSpPr>
          <p:nvPr>
            <p:ph type="body" idx="1"/>
          </p:nvPr>
        </p:nvSpPr>
        <p:spPr>
          <a:xfrm>
            <a:off x="886794" y="1157288"/>
            <a:ext cx="7622723" cy="4530725"/>
          </a:xfrm>
        </p:spPr>
        <p:txBody>
          <a:bodyPr/>
          <a:lstStyle/>
          <a:p>
            <a:r>
              <a:rPr lang="en-US" altLang="en-US" dirty="0"/>
              <a:t>Object storage management software like </a:t>
            </a:r>
            <a:r>
              <a:rPr lang="en-US" altLang="en-US" b="1" dirty="0">
                <a:solidFill>
                  <a:srgbClr val="006699"/>
                </a:solidFill>
                <a:latin typeface="+mj-lt"/>
              </a:rPr>
              <a:t>Hadoop</a:t>
            </a:r>
            <a:r>
              <a:rPr lang="en-US" altLang="en-US" b="1" dirty="0">
                <a:solidFill>
                  <a:srgbClr val="3366FF"/>
                </a:solidFill>
              </a:rPr>
              <a:t> </a:t>
            </a:r>
            <a:r>
              <a:rPr lang="en-US" altLang="en-US" b="1" dirty="0">
                <a:solidFill>
                  <a:srgbClr val="006699"/>
                </a:solidFill>
                <a:latin typeface="+mj-lt"/>
              </a:rPr>
              <a:t>file</a:t>
            </a:r>
            <a:r>
              <a:rPr lang="en-US" altLang="en-US" b="1" dirty="0">
                <a:solidFill>
                  <a:srgbClr val="3366FF"/>
                </a:solidFill>
              </a:rPr>
              <a:t> </a:t>
            </a:r>
            <a:r>
              <a:rPr lang="en-US" altLang="en-US" b="1" dirty="0">
                <a:solidFill>
                  <a:srgbClr val="006699"/>
                </a:solidFill>
                <a:latin typeface="+mj-lt"/>
              </a:rPr>
              <a:t>system</a:t>
            </a:r>
            <a:r>
              <a:rPr lang="en-US" altLang="en-US" b="1" dirty="0">
                <a:solidFill>
                  <a:srgbClr val="3366FF"/>
                </a:solidFill>
              </a:rPr>
              <a:t> </a:t>
            </a:r>
            <a:r>
              <a:rPr lang="en-US" altLang="en-US" dirty="0"/>
              <a:t>(</a:t>
            </a:r>
            <a:r>
              <a:rPr lang="en-US" altLang="en-US" b="1" dirty="0">
                <a:solidFill>
                  <a:srgbClr val="006699"/>
                </a:solidFill>
                <a:latin typeface="+mj-lt"/>
              </a:rPr>
              <a:t>HDFS</a:t>
            </a:r>
            <a:r>
              <a:rPr lang="en-US" altLang="en-US" dirty="0"/>
              <a:t>) and </a:t>
            </a:r>
            <a:r>
              <a:rPr lang="en-US" altLang="en-US" b="1" dirty="0" err="1">
                <a:solidFill>
                  <a:srgbClr val="006699"/>
                </a:solidFill>
                <a:latin typeface="+mj-lt"/>
              </a:rPr>
              <a:t>Ceph</a:t>
            </a:r>
            <a:r>
              <a:rPr lang="en-US" altLang="en-US" dirty="0"/>
              <a:t> determine where to store objects, manages protection</a:t>
            </a:r>
            <a:endParaRPr lang="en-US" altLang="en-US" dirty="0"/>
          </a:p>
          <a:p>
            <a:pPr lvl="1"/>
            <a:r>
              <a:rPr lang="en-US" altLang="en-US" dirty="0"/>
              <a:t>Typically by storing N copies, across N systems, in the object storage cluster</a:t>
            </a:r>
            <a:endParaRPr lang="en-US" altLang="en-US" dirty="0"/>
          </a:p>
          <a:p>
            <a:pPr lvl="1"/>
            <a:r>
              <a:rPr lang="en-US" altLang="en-US" b="1" dirty="0">
                <a:solidFill>
                  <a:srgbClr val="006699"/>
                </a:solidFill>
                <a:latin typeface="+mj-lt"/>
              </a:rPr>
              <a:t>Horizontally</a:t>
            </a:r>
            <a:r>
              <a:rPr lang="en-US" altLang="en-US" b="1" dirty="0">
                <a:solidFill>
                  <a:srgbClr val="3366FF"/>
                </a:solidFill>
              </a:rPr>
              <a:t> </a:t>
            </a:r>
            <a:r>
              <a:rPr lang="en-US" altLang="en-US" b="1" dirty="0">
                <a:solidFill>
                  <a:srgbClr val="006699"/>
                </a:solidFill>
                <a:latin typeface="+mj-lt"/>
              </a:rPr>
              <a:t>scalable</a:t>
            </a:r>
            <a:endParaRPr lang="en-US" altLang="en-US" b="1" dirty="0">
              <a:solidFill>
                <a:srgbClr val="006699"/>
              </a:solidFill>
              <a:latin typeface="+mj-lt"/>
            </a:endParaRPr>
          </a:p>
          <a:p>
            <a:pPr lvl="1"/>
            <a:r>
              <a:rPr lang="en-US" altLang="en-US" b="1" dirty="0">
                <a:solidFill>
                  <a:srgbClr val="006699"/>
                </a:solidFill>
                <a:latin typeface="+mj-lt"/>
              </a:rPr>
              <a:t>Content</a:t>
            </a:r>
            <a:r>
              <a:rPr lang="en-US" altLang="en-US" b="1" dirty="0">
                <a:solidFill>
                  <a:srgbClr val="3366FF"/>
                </a:solidFill>
              </a:rPr>
              <a:t> </a:t>
            </a:r>
            <a:r>
              <a:rPr lang="en-US" altLang="en-US" b="1" dirty="0">
                <a:solidFill>
                  <a:srgbClr val="006699"/>
                </a:solidFill>
                <a:latin typeface="+mj-lt"/>
              </a:rPr>
              <a:t>addressable</a:t>
            </a:r>
            <a:r>
              <a:rPr lang="en-US" altLang="en-US" dirty="0"/>
              <a:t>, </a:t>
            </a:r>
            <a:r>
              <a:rPr lang="en-US" altLang="en-US" b="1" dirty="0">
                <a:solidFill>
                  <a:srgbClr val="006699"/>
                </a:solidFill>
                <a:latin typeface="+mj-lt"/>
              </a:rPr>
              <a:t>unstructured</a:t>
            </a:r>
            <a:endParaRPr lang="en-US" altLang="en-US" b="1" dirty="0">
              <a:solidFill>
                <a:srgbClr val="006699"/>
              </a:solidFill>
              <a:latin typeface="+mj-l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noChangeArrowheads="1"/>
          </p:cNvSpPr>
          <p:nvPr>
            <p:ph type="ctrTitle"/>
          </p:nvPr>
        </p:nvSpPr>
        <p:spPr/>
        <p:txBody>
          <a:bodyPr/>
          <a:lstStyle/>
          <a:p>
            <a:pPr eaLnBrk="1" hangingPunct="1"/>
            <a:r>
              <a:rPr lang="en-US" altLang="en-US"/>
              <a:t>End of Chapter 11</a:t>
            </a:r>
            <a:endParaRPr lang="en-US"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4"/>
          <p:cNvSpPr>
            <a:spLocks noGrp="1" noChangeArrowheads="1"/>
          </p:cNvSpPr>
          <p:nvPr>
            <p:ph type="title"/>
          </p:nvPr>
        </p:nvSpPr>
        <p:spPr>
          <a:xfrm>
            <a:off x="1093562" y="238549"/>
            <a:ext cx="7527925" cy="576262"/>
          </a:xfrm>
        </p:spPr>
        <p:txBody>
          <a:bodyPr/>
          <a:lstStyle/>
          <a:p>
            <a:pPr eaLnBrk="1" hangingPunct="1"/>
            <a:r>
              <a:rPr lang="en-US" altLang="en-US" dirty="0"/>
              <a:t>Moving-head Disk Mechanism</a:t>
            </a:r>
            <a:endParaRPr lang="en-US" altLang="en-US" dirty="0"/>
          </a:p>
        </p:txBody>
      </p:sp>
      <p:pic>
        <p:nvPicPr>
          <p:cNvPr id="13314" name="Picture 1" descr="10_01.pdf"/>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252663" y="1200150"/>
            <a:ext cx="5157787"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noChangeArrowheads="1"/>
          </p:cNvSpPr>
          <p:nvPr>
            <p:ph type="title"/>
          </p:nvPr>
        </p:nvSpPr>
        <p:spPr>
          <a:xfrm>
            <a:off x="457200" y="248302"/>
            <a:ext cx="8229600" cy="576263"/>
          </a:xfrm>
        </p:spPr>
        <p:txBody>
          <a:bodyPr/>
          <a:lstStyle/>
          <a:p>
            <a:r>
              <a:rPr lang="en-US" altLang="en-US" dirty="0"/>
              <a:t>Hard Disk Drives硬盘驱动器</a:t>
            </a:r>
            <a:endParaRPr lang="en-US" altLang="en-US" dirty="0"/>
          </a:p>
        </p:txBody>
      </p:sp>
      <p:sp>
        <p:nvSpPr>
          <p:cNvPr id="15362" name="Content Placeholder 2" descr="7b0a20202020227461726765744d6f64756c65223a20226b6f6e6c696e65666f6e7473220a7d0a"/>
          <p:cNvSpPr>
            <a:spLocks noGrp="1" noChangeArrowheads="1"/>
          </p:cNvSpPr>
          <p:nvPr>
            <p:ph idx="1"/>
          </p:nvPr>
        </p:nvSpPr>
        <p:spPr>
          <a:xfrm>
            <a:off x="821055" y="997585"/>
            <a:ext cx="3984625" cy="5605145"/>
          </a:xfrm>
        </p:spPr>
        <p:txBody>
          <a:bodyPr/>
          <a:lstStyle/>
          <a:p>
            <a:r>
              <a:rPr lang="en-US" altLang="en-US" sz="1400" dirty="0">
                <a:latin typeface="+mn-ea"/>
                <a:ea typeface="+mn-ea"/>
                <a:cs typeface="+mn-ea"/>
              </a:rPr>
              <a:t>Platters range from .85</a:t>
            </a:r>
            <a:r>
              <a:rPr lang="ja-JP" altLang="en-US" sz="1400" dirty="0">
                <a:latin typeface="+mn-ea"/>
                <a:ea typeface="+mn-ea"/>
                <a:cs typeface="+mn-ea"/>
              </a:rPr>
              <a:t>”</a:t>
            </a:r>
            <a:r>
              <a:rPr lang="en-US" altLang="ja-JP" sz="1400" dirty="0">
                <a:latin typeface="+mn-ea"/>
                <a:ea typeface="+mn-ea"/>
                <a:cs typeface="+mn-ea"/>
              </a:rPr>
              <a:t> to 14</a:t>
            </a:r>
            <a:r>
              <a:rPr lang="ja-JP" altLang="en-US" sz="1400" dirty="0">
                <a:latin typeface="+mn-ea"/>
                <a:ea typeface="+mn-ea"/>
                <a:cs typeface="+mn-ea"/>
              </a:rPr>
              <a:t>”</a:t>
            </a:r>
            <a:r>
              <a:rPr lang="en-US" altLang="ja-JP" sz="1400" dirty="0">
                <a:latin typeface="+mn-ea"/>
                <a:ea typeface="+mn-ea"/>
                <a:cs typeface="+mn-ea"/>
              </a:rPr>
              <a:t> (historically).盘片范围从 0.85 英寸到 14 英寸（历史上）</a:t>
            </a:r>
            <a:endParaRPr lang="en-US" altLang="ja-JP" sz="1400" dirty="0">
              <a:latin typeface="+mn-ea"/>
              <a:ea typeface="+mn-ea"/>
              <a:cs typeface="+mn-ea"/>
            </a:endParaRPr>
          </a:p>
          <a:p>
            <a:pPr lvl="1"/>
            <a:r>
              <a:rPr lang="en-US" altLang="en-US" sz="1400" dirty="0">
                <a:latin typeface="+mn-ea"/>
                <a:ea typeface="+mn-ea"/>
                <a:cs typeface="+mn-ea"/>
              </a:rPr>
              <a:t>Commonly 3.5</a:t>
            </a:r>
            <a:r>
              <a:rPr lang="ja-JP" altLang="en-US" sz="1400" dirty="0">
                <a:latin typeface="+mn-ea"/>
                <a:ea typeface="+mn-ea"/>
                <a:cs typeface="+mn-ea"/>
              </a:rPr>
              <a:t>”</a:t>
            </a:r>
            <a:r>
              <a:rPr lang="en-US" altLang="ja-JP" sz="1400" dirty="0">
                <a:latin typeface="+mn-ea"/>
                <a:ea typeface="+mn-ea"/>
                <a:cs typeface="+mn-ea"/>
              </a:rPr>
              <a:t>, 2.5</a:t>
            </a:r>
            <a:r>
              <a:rPr lang="ja-JP" altLang="en-US" sz="1400" dirty="0">
                <a:latin typeface="+mn-ea"/>
                <a:ea typeface="+mn-ea"/>
                <a:cs typeface="+mn-ea"/>
              </a:rPr>
              <a:t>”</a:t>
            </a:r>
            <a:r>
              <a:rPr lang="en-US" altLang="ja-JP" sz="1400" dirty="0">
                <a:latin typeface="+mn-ea"/>
                <a:ea typeface="+mn-ea"/>
                <a:cs typeface="+mn-ea"/>
              </a:rPr>
              <a:t>, and 1.8</a:t>
            </a:r>
            <a:r>
              <a:rPr lang="ja-JP" altLang="en-US" sz="1400" dirty="0">
                <a:latin typeface="+mn-ea"/>
                <a:ea typeface="+mn-ea"/>
                <a:cs typeface="+mn-ea"/>
              </a:rPr>
              <a:t>”</a:t>
            </a:r>
            <a:r>
              <a:rPr lang="en-US" altLang="ja-JP" sz="1400" dirty="0">
                <a:latin typeface="+mn-ea"/>
                <a:ea typeface="+mn-ea"/>
                <a:cs typeface="+mn-ea"/>
              </a:rPr>
              <a:t>.通常为 3.5”、2.5” 和 1.8”</a:t>
            </a:r>
            <a:endParaRPr lang="en-US" altLang="ja-JP" sz="1400" dirty="0">
              <a:latin typeface="+mn-ea"/>
              <a:ea typeface="+mn-ea"/>
              <a:cs typeface="+mn-ea"/>
            </a:endParaRPr>
          </a:p>
          <a:p>
            <a:r>
              <a:rPr lang="en-US" altLang="en-US" sz="1400" dirty="0">
                <a:latin typeface="+mn-ea"/>
                <a:ea typeface="+mn-ea"/>
                <a:cs typeface="+mn-ea"/>
              </a:rPr>
              <a:t>Range from 30GB to 3TB per drive</a:t>
            </a:r>
            <a:endParaRPr lang="en-US" altLang="en-US" sz="1400" dirty="0">
              <a:latin typeface="+mn-ea"/>
              <a:ea typeface="+mn-ea"/>
              <a:cs typeface="+mn-ea"/>
            </a:endParaRPr>
          </a:p>
          <a:p>
            <a:r>
              <a:rPr lang="en-US" altLang="en-US" sz="1400" dirty="0">
                <a:latin typeface="+mn-ea"/>
                <a:ea typeface="+mn-ea"/>
                <a:cs typeface="+mn-ea"/>
              </a:rPr>
              <a:t>Performance </a:t>
            </a:r>
            <a:endParaRPr lang="en-US" altLang="en-US" sz="1400" dirty="0">
              <a:latin typeface="+mn-ea"/>
              <a:ea typeface="+mn-ea"/>
              <a:cs typeface="+mn-ea"/>
            </a:endParaRPr>
          </a:p>
          <a:p>
            <a:pPr lvl="1"/>
            <a:r>
              <a:rPr lang="en-US" altLang="en-US" sz="1400" dirty="0">
                <a:latin typeface="+mn-ea"/>
                <a:ea typeface="+mn-ea"/>
                <a:cs typeface="+mn-ea"/>
              </a:rPr>
              <a:t>Transfer Rate – theoretical – 6 Gb/sec.传输速率 – 理论 – 6 Gb/秒</a:t>
            </a:r>
            <a:endParaRPr lang="en-US" altLang="en-US" sz="1400" dirty="0">
              <a:latin typeface="+mn-ea"/>
              <a:ea typeface="+mn-ea"/>
              <a:cs typeface="+mn-ea"/>
            </a:endParaRPr>
          </a:p>
          <a:p>
            <a:pPr lvl="1"/>
            <a:r>
              <a:rPr lang="en-US" altLang="en-US" sz="1400" dirty="0">
                <a:latin typeface="+mn-ea"/>
                <a:ea typeface="+mn-ea"/>
                <a:cs typeface="+mn-ea"/>
              </a:rPr>
              <a:t>Effective Transfer Rate – real – 1Gb/sec.有效传输速率 – 实际 – 1Gb/秒</a:t>
            </a:r>
            <a:endParaRPr lang="en-US" altLang="en-US" sz="1400" dirty="0">
              <a:latin typeface="+mn-ea"/>
              <a:ea typeface="+mn-ea"/>
              <a:cs typeface="+mn-ea"/>
            </a:endParaRPr>
          </a:p>
          <a:p>
            <a:pPr lvl="1"/>
            <a:r>
              <a:rPr lang="en-US" altLang="en-US" sz="1400" dirty="0">
                <a:latin typeface="+mn-ea"/>
                <a:ea typeface="+mn-ea"/>
                <a:cs typeface="+mn-ea"/>
              </a:rPr>
              <a:t>Seek time from 3ms to 12ms – 9ms common for desktop drives.寻道时间从 3 毫秒到 12 毫秒 - 台式机硬盘常见的 9 毫秒</a:t>
            </a:r>
            <a:endParaRPr lang="en-US" altLang="en-US" sz="1400" dirty="0">
              <a:latin typeface="+mn-ea"/>
              <a:ea typeface="+mn-ea"/>
              <a:cs typeface="+mn-ea"/>
            </a:endParaRPr>
          </a:p>
          <a:p>
            <a:pPr lvl="1"/>
            <a:r>
              <a:rPr lang="en-US" altLang="en-US" sz="1400" dirty="0">
                <a:latin typeface="+mn-ea"/>
                <a:ea typeface="+mn-ea"/>
                <a:cs typeface="+mn-ea"/>
              </a:rPr>
              <a:t>Average seek time measured or calculated based on 1/3 of tracks.基于 1/3 的轨道测量或计算的平均寻道时间</a:t>
            </a:r>
            <a:endParaRPr lang="en-US" altLang="en-US" sz="1400" dirty="0">
              <a:latin typeface="+mn-ea"/>
              <a:ea typeface="+mn-ea"/>
              <a:cs typeface="+mn-ea"/>
            </a:endParaRPr>
          </a:p>
          <a:p>
            <a:pPr lvl="1"/>
            <a:r>
              <a:rPr lang="en-US" altLang="en-US" sz="1400" dirty="0">
                <a:latin typeface="+mn-ea"/>
                <a:ea typeface="+mn-ea"/>
                <a:cs typeface="+mn-ea"/>
              </a:rPr>
              <a:t>Latency based on spindle speed.基于主轴速度的延迟</a:t>
            </a:r>
            <a:endParaRPr lang="en-US" altLang="en-US" sz="1400" dirty="0">
              <a:latin typeface="+mn-ea"/>
              <a:ea typeface="+mn-ea"/>
              <a:cs typeface="+mn-ea"/>
            </a:endParaRPr>
          </a:p>
          <a:p>
            <a:pPr lvl="2"/>
            <a:r>
              <a:rPr lang="en-US" altLang="en-US" sz="1400" dirty="0">
                <a:latin typeface="+mn-ea"/>
                <a:ea typeface="+mn-ea"/>
                <a:cs typeface="+mn-ea"/>
              </a:rPr>
              <a:t>1 / (RPM / 60) = 60 / RPM</a:t>
            </a:r>
            <a:endParaRPr lang="en-US" altLang="en-US" sz="1400" dirty="0">
              <a:latin typeface="+mn-ea"/>
              <a:ea typeface="+mn-ea"/>
              <a:cs typeface="+mn-ea"/>
            </a:endParaRPr>
          </a:p>
          <a:p>
            <a:pPr lvl="1"/>
            <a:r>
              <a:rPr lang="en-US" altLang="en-US" sz="1400" dirty="0">
                <a:latin typeface="+mn-ea"/>
                <a:ea typeface="+mn-ea"/>
                <a:cs typeface="+mn-ea"/>
              </a:rPr>
              <a:t>Average latency = ½ latency</a:t>
            </a:r>
            <a:endParaRPr lang="en-US" altLang="en-US" sz="1400" dirty="0">
              <a:latin typeface="+mn-ea"/>
              <a:ea typeface="+mn-ea"/>
              <a:cs typeface="+mn-ea"/>
            </a:endParaRPr>
          </a:p>
          <a:p>
            <a:pPr lvl="1"/>
            <a:endParaRPr lang="en-US" altLang="en-US" sz="1200" dirty="0">
              <a:latin typeface="+mn-ea"/>
              <a:ea typeface="+mn-ea"/>
              <a:cs typeface="+mn-ea"/>
            </a:endParaRPr>
          </a:p>
          <a:p>
            <a:endParaRPr lang="en-US" altLang="en-US" sz="1200" dirty="0">
              <a:latin typeface="+mn-ea"/>
              <a:ea typeface="+mn-ea"/>
              <a:cs typeface="+mn-ea"/>
            </a:endParaRPr>
          </a:p>
        </p:txBody>
      </p:sp>
      <p:pic>
        <p:nvPicPr>
          <p:cNvPr id="1536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43488" y="1301750"/>
            <a:ext cx="3792537" cy="252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noChangeArrowheads="1"/>
          </p:cNvSpPr>
          <p:nvPr>
            <p:ph type="title"/>
          </p:nvPr>
        </p:nvSpPr>
        <p:spPr>
          <a:xfrm>
            <a:off x="522517" y="241918"/>
            <a:ext cx="8229600" cy="576262"/>
          </a:xfrm>
        </p:spPr>
        <p:txBody>
          <a:bodyPr/>
          <a:lstStyle/>
          <a:p>
            <a:r>
              <a:rPr lang="en-US" altLang="en-US" dirty="0"/>
              <a:t>Hard Disk Performance</a:t>
            </a:r>
            <a:endParaRPr lang="en-US" altLang="en-US" dirty="0"/>
          </a:p>
        </p:txBody>
      </p:sp>
      <p:sp>
        <p:nvSpPr>
          <p:cNvPr id="16386" name="Content Placeholder 2"/>
          <p:cNvSpPr>
            <a:spLocks noGrp="1" noChangeArrowheads="1"/>
          </p:cNvSpPr>
          <p:nvPr>
            <p:ph idx="1"/>
          </p:nvPr>
        </p:nvSpPr>
        <p:spPr>
          <a:xfrm>
            <a:off x="885049" y="1231968"/>
            <a:ext cx="7699114" cy="5059363"/>
          </a:xfrm>
        </p:spPr>
        <p:txBody>
          <a:bodyPr/>
          <a:lstStyle/>
          <a:p>
            <a:r>
              <a:rPr lang="en-US" altLang="en-US" sz="1800" b="1" dirty="0">
                <a:solidFill>
                  <a:srgbClr val="006699"/>
                </a:solidFill>
                <a:latin typeface="+mn-ea"/>
                <a:ea typeface="+mn-ea"/>
                <a:cs typeface="+mn-ea"/>
              </a:rPr>
              <a:t>Access</a:t>
            </a:r>
            <a:r>
              <a:rPr lang="en-US" altLang="en-US" sz="1800" b="1" dirty="0">
                <a:solidFill>
                  <a:srgbClr val="3366FF"/>
                </a:solidFill>
                <a:latin typeface="+mn-ea"/>
                <a:ea typeface="+mn-ea"/>
                <a:cs typeface="+mn-ea"/>
              </a:rPr>
              <a:t> </a:t>
            </a:r>
            <a:r>
              <a:rPr lang="en-US" altLang="en-US" sz="1800" b="1" dirty="0">
                <a:solidFill>
                  <a:srgbClr val="006699"/>
                </a:solidFill>
                <a:latin typeface="+mn-ea"/>
                <a:ea typeface="+mn-ea"/>
                <a:cs typeface="+mn-ea"/>
              </a:rPr>
              <a:t>Latency</a:t>
            </a:r>
            <a:r>
              <a:rPr lang="en-US" altLang="en-US" sz="1800" b="1" dirty="0">
                <a:solidFill>
                  <a:srgbClr val="3366FF"/>
                </a:solidFill>
                <a:latin typeface="+mn-ea"/>
                <a:ea typeface="+mn-ea"/>
                <a:cs typeface="+mn-ea"/>
              </a:rPr>
              <a:t> </a:t>
            </a:r>
            <a:r>
              <a:rPr lang="en-US" altLang="en-US" sz="1800" dirty="0">
                <a:latin typeface="+mn-ea"/>
                <a:ea typeface="+mn-ea"/>
                <a:cs typeface="+mn-ea"/>
              </a:rPr>
              <a:t>= </a:t>
            </a:r>
            <a:r>
              <a:rPr lang="en-US" altLang="en-US" sz="1800" b="1" dirty="0">
                <a:solidFill>
                  <a:srgbClr val="006699"/>
                </a:solidFill>
                <a:latin typeface="+mn-ea"/>
                <a:ea typeface="+mn-ea"/>
                <a:cs typeface="+mn-ea"/>
              </a:rPr>
              <a:t>Average</a:t>
            </a:r>
            <a:r>
              <a:rPr lang="en-US" altLang="en-US" sz="1800" b="1" dirty="0">
                <a:solidFill>
                  <a:srgbClr val="3366FF"/>
                </a:solidFill>
                <a:latin typeface="+mn-ea"/>
                <a:ea typeface="+mn-ea"/>
                <a:cs typeface="+mn-ea"/>
              </a:rPr>
              <a:t> </a:t>
            </a:r>
            <a:r>
              <a:rPr lang="en-US" altLang="en-US" sz="1800" b="1" dirty="0">
                <a:solidFill>
                  <a:srgbClr val="006699"/>
                </a:solidFill>
                <a:latin typeface="+mn-ea"/>
                <a:ea typeface="+mn-ea"/>
                <a:cs typeface="+mn-ea"/>
              </a:rPr>
              <a:t>access</a:t>
            </a:r>
            <a:r>
              <a:rPr lang="en-US" altLang="en-US" sz="1800" b="1" dirty="0">
                <a:solidFill>
                  <a:srgbClr val="3366FF"/>
                </a:solidFill>
                <a:latin typeface="+mn-ea"/>
                <a:ea typeface="+mn-ea"/>
                <a:cs typeface="+mn-ea"/>
              </a:rPr>
              <a:t> </a:t>
            </a:r>
            <a:r>
              <a:rPr lang="en-US" altLang="en-US" sz="1800" b="1" dirty="0">
                <a:solidFill>
                  <a:srgbClr val="006699"/>
                </a:solidFill>
                <a:latin typeface="+mn-ea"/>
                <a:ea typeface="+mn-ea"/>
                <a:cs typeface="+mn-ea"/>
              </a:rPr>
              <a:t>time</a:t>
            </a:r>
            <a:r>
              <a:rPr lang="en-US" altLang="en-US" sz="1800" b="1" dirty="0">
                <a:solidFill>
                  <a:srgbClr val="3366FF"/>
                </a:solidFill>
                <a:latin typeface="+mn-ea"/>
                <a:ea typeface="+mn-ea"/>
                <a:cs typeface="+mn-ea"/>
              </a:rPr>
              <a:t> </a:t>
            </a:r>
            <a:r>
              <a:rPr lang="en-US" altLang="en-US" sz="1800" dirty="0">
                <a:latin typeface="+mn-ea"/>
                <a:ea typeface="+mn-ea"/>
                <a:cs typeface="+mn-ea"/>
              </a:rPr>
              <a:t>= average seek time + average latency.访问延迟 = 平均访问时间 = 平均寻道时间 + 平均延迟</a:t>
            </a:r>
            <a:endParaRPr lang="en-US" altLang="en-US" sz="1800" dirty="0">
              <a:latin typeface="+mn-ea"/>
              <a:ea typeface="+mn-ea"/>
              <a:cs typeface="+mn-ea"/>
            </a:endParaRPr>
          </a:p>
          <a:p>
            <a:pPr lvl="1"/>
            <a:r>
              <a:rPr lang="en-US" altLang="en-US" sz="1800" dirty="0">
                <a:latin typeface="+mn-ea"/>
                <a:ea typeface="+mn-ea"/>
                <a:cs typeface="+mn-ea"/>
              </a:rPr>
              <a:t>For fastest disk 3ms + 2ms = 5ms.对于最快的磁盘 3ms + 2ms = 5ms</a:t>
            </a:r>
            <a:endParaRPr lang="en-US" altLang="en-US" sz="1800" dirty="0">
              <a:latin typeface="+mn-ea"/>
              <a:ea typeface="+mn-ea"/>
              <a:cs typeface="+mn-ea"/>
            </a:endParaRPr>
          </a:p>
          <a:p>
            <a:pPr lvl="1"/>
            <a:r>
              <a:rPr lang="en-US" altLang="en-US" sz="1800" dirty="0">
                <a:latin typeface="+mn-ea"/>
                <a:ea typeface="+mn-ea"/>
                <a:cs typeface="+mn-ea"/>
              </a:rPr>
              <a:t>For slow disk 9ms + 5.56ms = 14.56ms</a:t>
            </a:r>
            <a:endParaRPr lang="en-US" altLang="en-US" sz="1800" dirty="0">
              <a:latin typeface="+mn-ea"/>
              <a:ea typeface="+mn-ea"/>
              <a:cs typeface="+mn-ea"/>
            </a:endParaRPr>
          </a:p>
          <a:p>
            <a:r>
              <a:rPr lang="en-US" altLang="en-US" sz="1800" dirty="0">
                <a:latin typeface="+mn-ea"/>
                <a:ea typeface="+mn-ea"/>
                <a:cs typeface="+mn-ea"/>
              </a:rPr>
              <a:t>Average I/O time = average access time + (amount to transfer / transfer rate) + controller overhead.平均 I/O 时间 = 平均访问时间 +（传输量/传输速率）+ 控制器开销。</a:t>
            </a:r>
            <a:endParaRPr lang="en-US" altLang="en-US" sz="1800" dirty="0">
              <a:latin typeface="+mn-ea"/>
              <a:ea typeface="+mn-ea"/>
              <a:cs typeface="+mn-ea"/>
            </a:endParaRPr>
          </a:p>
          <a:p>
            <a:r>
              <a:rPr lang="en-US" altLang="en-US" sz="1800" dirty="0">
                <a:latin typeface="+mn-ea"/>
                <a:ea typeface="+mn-ea"/>
                <a:cs typeface="+mn-ea"/>
              </a:rPr>
              <a:t>For example to transfer a 4KB block on a 7200 RPM disk with a 5ms average seek time, 1Gb/sec transfer rate with a .1ms controller overhead =.例如，在 7200 RPM 磁盘上传输 4KB 块，平均寻道时间为 5ms，传输速率为 1Gb/秒，控制器开销为 0.1ms =</a:t>
            </a:r>
            <a:endParaRPr lang="en-US" altLang="en-US" sz="1800" dirty="0">
              <a:latin typeface="+mn-ea"/>
              <a:ea typeface="+mn-ea"/>
              <a:cs typeface="+mn-ea"/>
            </a:endParaRPr>
          </a:p>
          <a:p>
            <a:pPr lvl="1"/>
            <a:r>
              <a:rPr lang="en-US" altLang="en-US" sz="1800" dirty="0">
                <a:latin typeface="+mn-ea"/>
                <a:ea typeface="+mn-ea"/>
                <a:cs typeface="+mn-ea"/>
              </a:rPr>
              <a:t>5ms + 4.17ms + 0.1ms + transfer time =</a:t>
            </a:r>
            <a:endParaRPr lang="en-US" altLang="en-US" sz="1800" dirty="0">
              <a:latin typeface="+mn-ea"/>
              <a:ea typeface="+mn-ea"/>
              <a:cs typeface="+mn-ea"/>
            </a:endParaRPr>
          </a:p>
          <a:p>
            <a:pPr lvl="1"/>
            <a:r>
              <a:rPr lang="en-US" altLang="en-US" sz="1800" dirty="0">
                <a:latin typeface="+mn-ea"/>
                <a:ea typeface="+mn-ea"/>
                <a:cs typeface="+mn-ea"/>
              </a:rPr>
              <a:t>Transfer time = 4KB / 1Gb/s * 8Gb / GB * 1GB / 1024</a:t>
            </a:r>
            <a:r>
              <a:rPr lang="en-US" altLang="en-US" sz="1800" baseline="30000" dirty="0">
                <a:latin typeface="+mn-ea"/>
                <a:ea typeface="+mn-ea"/>
                <a:cs typeface="+mn-ea"/>
              </a:rPr>
              <a:t>2</a:t>
            </a:r>
            <a:r>
              <a:rPr lang="en-US" altLang="en-US" sz="1800" dirty="0">
                <a:latin typeface="+mn-ea"/>
                <a:ea typeface="+mn-ea"/>
                <a:cs typeface="+mn-ea"/>
              </a:rPr>
              <a:t>KB = 32 / (1024</a:t>
            </a:r>
            <a:r>
              <a:rPr lang="en-US" altLang="en-US" sz="1800" baseline="30000" dirty="0">
                <a:latin typeface="+mn-ea"/>
                <a:ea typeface="+mn-ea"/>
                <a:cs typeface="+mn-ea"/>
              </a:rPr>
              <a:t>2</a:t>
            </a:r>
            <a:r>
              <a:rPr lang="en-US" altLang="en-US" sz="1800" dirty="0">
                <a:latin typeface="+mn-ea"/>
                <a:ea typeface="+mn-ea"/>
                <a:cs typeface="+mn-ea"/>
              </a:rPr>
              <a:t>) = 0.031 </a:t>
            </a:r>
            <a:r>
              <a:rPr lang="en-US" altLang="en-US" sz="1800" dirty="0" err="1">
                <a:latin typeface="+mn-ea"/>
                <a:ea typeface="+mn-ea"/>
                <a:cs typeface="+mn-ea"/>
              </a:rPr>
              <a:t>ms</a:t>
            </a:r>
            <a:r>
              <a:rPr lang="en-US" altLang="en-US" sz="1800" dirty="0">
                <a:latin typeface="+mn-ea"/>
                <a:ea typeface="+mn-ea"/>
                <a:cs typeface="+mn-ea"/>
              </a:rPr>
              <a:t> </a:t>
            </a:r>
            <a:endParaRPr lang="en-US" altLang="en-US" sz="1800" dirty="0">
              <a:latin typeface="+mn-ea"/>
              <a:ea typeface="+mn-ea"/>
              <a:cs typeface="+mn-ea"/>
            </a:endParaRPr>
          </a:p>
          <a:p>
            <a:pPr lvl="1"/>
            <a:r>
              <a:rPr lang="en-US" altLang="en-US" sz="1800" dirty="0">
                <a:latin typeface="+mn-ea"/>
                <a:ea typeface="+mn-ea"/>
                <a:cs typeface="+mn-ea"/>
              </a:rPr>
              <a:t>Average I/O time for 4KB block = 9.27ms + .031ms = 9.301ms</a:t>
            </a:r>
            <a:endParaRPr lang="en-US" altLang="en-US" sz="1800" dirty="0">
              <a:latin typeface="+mn-ea"/>
              <a:ea typeface="+mn-ea"/>
              <a:cs typeface="+mn-ea"/>
            </a:endParaRPr>
          </a:p>
          <a:p>
            <a:endParaRPr lang="en-US" altLang="en-US" dirty="0"/>
          </a:p>
          <a:p>
            <a:endParaRPr lang="en-US" altLang="en-US" dirty="0"/>
          </a:p>
          <a:p>
            <a:endParaRPr lang="en-US" altLang="en-US" dirty="0"/>
          </a:p>
          <a:p>
            <a:endParaRPr lang="en-US"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noChangeArrowheads="1"/>
          </p:cNvSpPr>
          <p:nvPr>
            <p:ph type="title"/>
          </p:nvPr>
        </p:nvSpPr>
        <p:spPr>
          <a:xfrm>
            <a:off x="747908" y="243929"/>
            <a:ext cx="8229600" cy="576262"/>
          </a:xfrm>
        </p:spPr>
        <p:txBody>
          <a:bodyPr/>
          <a:lstStyle/>
          <a:p>
            <a:r>
              <a:rPr lang="en-US" altLang="en-US" dirty="0"/>
              <a:t>The First Commercial Disk Drive</a:t>
            </a:r>
            <a:endParaRPr lang="en-US" altLang="en-US" dirty="0"/>
          </a:p>
        </p:txBody>
      </p:sp>
      <p:pic>
        <p:nvPicPr>
          <p:cNvPr id="17410" name="Picture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381320" y="1235869"/>
            <a:ext cx="3481388" cy="438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TextBox 3"/>
          <p:cNvSpPr txBox="1">
            <a:spLocks noChangeArrowheads="1"/>
          </p:cNvSpPr>
          <p:nvPr/>
        </p:nvSpPr>
        <p:spPr bwMode="auto">
          <a:xfrm>
            <a:off x="5141167" y="1698625"/>
            <a:ext cx="3481389"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r>
              <a:rPr lang="en-US" altLang="en-US" dirty="0"/>
              <a:t>1956</a:t>
            </a:r>
            <a:endParaRPr lang="en-US" altLang="en-US" dirty="0"/>
          </a:p>
          <a:p>
            <a:r>
              <a:rPr lang="en-US" altLang="en-US" dirty="0"/>
              <a:t>IBM RAMDAC computer included the IBM Model 350 disk storage system</a:t>
            </a:r>
            <a:endParaRPr lang="en-US" altLang="en-US" dirty="0"/>
          </a:p>
          <a:p>
            <a:endParaRPr lang="en-US" altLang="en-US" dirty="0"/>
          </a:p>
          <a:p>
            <a:r>
              <a:rPr lang="en-US" altLang="en-US" dirty="0"/>
              <a:t>5M (7 bit) characters</a:t>
            </a:r>
            <a:endParaRPr lang="en-US" altLang="en-US" dirty="0"/>
          </a:p>
          <a:p>
            <a:r>
              <a:rPr lang="en-US" altLang="en-US" dirty="0"/>
              <a:t>50 x 24</a:t>
            </a:r>
            <a:r>
              <a:rPr lang="ja-JP" altLang="en-US" dirty="0"/>
              <a:t>”</a:t>
            </a:r>
            <a:r>
              <a:rPr lang="en-US" altLang="ja-JP" dirty="0"/>
              <a:t> platters</a:t>
            </a:r>
            <a:endParaRPr lang="en-US" altLang="ja-JP" dirty="0"/>
          </a:p>
          <a:p>
            <a:r>
              <a:rPr lang="en-US" altLang="en-US" dirty="0"/>
              <a:t>Access time = &lt; 1 second</a:t>
            </a:r>
            <a:endParaRPr lang="en-US" altLang="en-US" dirty="0"/>
          </a:p>
          <a:p>
            <a:endParaRPr lang="en-US"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noChangeArrowheads="1"/>
          </p:cNvSpPr>
          <p:nvPr>
            <p:ph type="title"/>
          </p:nvPr>
        </p:nvSpPr>
        <p:spPr>
          <a:xfrm>
            <a:off x="457200" y="241918"/>
            <a:ext cx="8229600" cy="576262"/>
          </a:xfrm>
        </p:spPr>
        <p:txBody>
          <a:bodyPr/>
          <a:lstStyle/>
          <a:p>
            <a:r>
              <a:rPr lang="en-US" altLang="en-US" sz="2400" dirty="0"/>
              <a:t>Nonvolatile Memory Devices非易失性存储设备</a:t>
            </a:r>
            <a:endParaRPr lang="en-US" altLang="en-US" sz="2400" dirty="0"/>
          </a:p>
        </p:txBody>
      </p:sp>
      <p:sp>
        <p:nvSpPr>
          <p:cNvPr id="18434" name="Content Placeholder 2"/>
          <p:cNvSpPr>
            <a:spLocks noGrp="1" noChangeArrowheads="1"/>
          </p:cNvSpPr>
          <p:nvPr>
            <p:ph idx="1"/>
          </p:nvPr>
        </p:nvSpPr>
        <p:spPr>
          <a:xfrm>
            <a:off x="897749" y="1231638"/>
            <a:ext cx="7714406" cy="4354351"/>
          </a:xfrm>
        </p:spPr>
        <p:txBody>
          <a:bodyPr/>
          <a:lstStyle/>
          <a:p>
            <a:r>
              <a:rPr lang="en-US" altLang="en-US" sz="1600" dirty="0">
                <a:latin typeface="+mn-ea"/>
                <a:ea typeface="+mn-ea"/>
                <a:cs typeface="+mn-ea"/>
              </a:rPr>
              <a:t>If disk-drive like, then called </a:t>
            </a:r>
            <a:r>
              <a:rPr lang="en-US" altLang="en-US" sz="1600" b="1" dirty="0">
                <a:solidFill>
                  <a:srgbClr val="006699"/>
                </a:solidFill>
                <a:latin typeface="+mn-ea"/>
                <a:ea typeface="+mn-ea"/>
                <a:cs typeface="+mn-ea"/>
              </a:rPr>
              <a:t>solid-state</a:t>
            </a:r>
            <a:r>
              <a:rPr lang="en-US" altLang="en-US" sz="1600" b="1" dirty="0">
                <a:solidFill>
                  <a:srgbClr val="3366FF"/>
                </a:solidFill>
                <a:latin typeface="+mn-ea"/>
                <a:ea typeface="+mn-ea"/>
                <a:cs typeface="+mn-ea"/>
              </a:rPr>
              <a:t> </a:t>
            </a:r>
            <a:r>
              <a:rPr lang="en-US" altLang="en-US" sz="1600" b="1" dirty="0">
                <a:solidFill>
                  <a:srgbClr val="006699"/>
                </a:solidFill>
                <a:latin typeface="+mn-ea"/>
                <a:ea typeface="+mn-ea"/>
                <a:cs typeface="+mn-ea"/>
              </a:rPr>
              <a:t>disks</a:t>
            </a:r>
            <a:r>
              <a:rPr lang="en-US" altLang="en-US" sz="1600" b="1" dirty="0">
                <a:solidFill>
                  <a:srgbClr val="3366FF"/>
                </a:solidFill>
                <a:latin typeface="+mn-ea"/>
                <a:ea typeface="+mn-ea"/>
                <a:cs typeface="+mn-ea"/>
              </a:rPr>
              <a:t> </a:t>
            </a:r>
            <a:r>
              <a:rPr lang="en-US" altLang="en-US" sz="1600" dirty="0">
                <a:latin typeface="+mn-ea"/>
                <a:ea typeface="+mn-ea"/>
                <a:cs typeface="+mn-ea"/>
              </a:rPr>
              <a:t>(</a:t>
            </a:r>
            <a:r>
              <a:rPr lang="en-US" altLang="en-US" sz="1600" b="1" dirty="0">
                <a:solidFill>
                  <a:srgbClr val="006699"/>
                </a:solidFill>
                <a:latin typeface="+mn-ea"/>
                <a:ea typeface="+mn-ea"/>
                <a:cs typeface="+mn-ea"/>
              </a:rPr>
              <a:t>SSDs</a:t>
            </a:r>
            <a:r>
              <a:rPr lang="en-US" altLang="en-US" sz="1600" dirty="0">
                <a:latin typeface="+mn-ea"/>
                <a:ea typeface="+mn-ea"/>
                <a:cs typeface="+mn-ea"/>
              </a:rPr>
              <a:t>).如果是磁盘驱动器，则称为固态磁盘 (SSD)</a:t>
            </a:r>
            <a:r>
              <a:rPr lang="zh-CN" altLang="en-US" sz="1600" dirty="0">
                <a:latin typeface="+mn-ea"/>
                <a:ea typeface="+mn-ea"/>
                <a:cs typeface="+mn-ea"/>
              </a:rPr>
              <a:t>。</a:t>
            </a:r>
            <a:endParaRPr lang="en-US" altLang="en-US" sz="1600" dirty="0">
              <a:latin typeface="+mn-ea"/>
              <a:ea typeface="+mn-ea"/>
              <a:cs typeface="+mn-ea"/>
            </a:endParaRPr>
          </a:p>
          <a:p>
            <a:r>
              <a:rPr lang="en-US" altLang="en-US" sz="1600" dirty="0">
                <a:latin typeface="+mn-ea"/>
                <a:ea typeface="+mn-ea"/>
                <a:cs typeface="+mn-ea"/>
              </a:rPr>
              <a:t>Other forms include </a:t>
            </a:r>
            <a:r>
              <a:rPr lang="en-US" altLang="en-US" sz="1600" b="1" dirty="0">
                <a:solidFill>
                  <a:srgbClr val="006699"/>
                </a:solidFill>
                <a:latin typeface="+mn-ea"/>
                <a:ea typeface="+mn-ea"/>
                <a:cs typeface="+mn-ea"/>
              </a:rPr>
              <a:t>USB</a:t>
            </a:r>
            <a:r>
              <a:rPr lang="en-US" altLang="en-US" sz="1600" b="1" dirty="0">
                <a:solidFill>
                  <a:srgbClr val="3366FF"/>
                </a:solidFill>
                <a:latin typeface="+mn-ea"/>
                <a:ea typeface="+mn-ea"/>
                <a:cs typeface="+mn-ea"/>
              </a:rPr>
              <a:t> </a:t>
            </a:r>
            <a:r>
              <a:rPr lang="en-US" altLang="en-US" sz="1600" b="1" dirty="0">
                <a:solidFill>
                  <a:srgbClr val="006699"/>
                </a:solidFill>
                <a:latin typeface="+mn-ea"/>
                <a:ea typeface="+mn-ea"/>
                <a:cs typeface="+mn-ea"/>
              </a:rPr>
              <a:t>drives</a:t>
            </a:r>
            <a:r>
              <a:rPr lang="en-US" altLang="en-US" sz="1600" dirty="0">
                <a:latin typeface="+mn-ea"/>
                <a:ea typeface="+mn-ea"/>
                <a:cs typeface="+mn-ea"/>
              </a:rPr>
              <a:t> (thumb drive, flash drive), DRAM disk replacements, surface-mounted on motherboards, and main storage in devices like smartphones.其他形式包括 USB 驱动器（拇指驱动器、闪存驱动器）、DRAM 磁盘更换、主板表面安装以及智能手机等设备中的主存储</a:t>
            </a:r>
            <a:r>
              <a:rPr lang="zh-CN" altLang="en-US" sz="1600" dirty="0">
                <a:latin typeface="+mn-ea"/>
                <a:ea typeface="+mn-ea"/>
                <a:cs typeface="+mn-ea"/>
              </a:rPr>
              <a:t>。</a:t>
            </a:r>
            <a:endParaRPr lang="en-US" altLang="en-US" sz="1600" dirty="0">
              <a:latin typeface="+mn-ea"/>
              <a:ea typeface="+mn-ea"/>
              <a:cs typeface="+mn-ea"/>
            </a:endParaRPr>
          </a:p>
          <a:p>
            <a:r>
              <a:rPr lang="en-US" altLang="en-US" sz="1600" dirty="0">
                <a:latin typeface="+mn-ea"/>
                <a:ea typeface="+mn-ea"/>
                <a:cs typeface="+mn-ea"/>
              </a:rPr>
              <a:t>Can be more reliable than HDDs.可以比 HDD 更可靠。</a:t>
            </a:r>
            <a:endParaRPr lang="en-US" altLang="en-US" sz="1600" dirty="0">
              <a:latin typeface="+mn-ea"/>
              <a:ea typeface="+mn-ea"/>
              <a:cs typeface="+mn-ea"/>
            </a:endParaRPr>
          </a:p>
          <a:p>
            <a:r>
              <a:rPr lang="en-US" altLang="en-US" sz="1600" dirty="0">
                <a:latin typeface="+mn-ea"/>
                <a:ea typeface="+mn-ea"/>
                <a:cs typeface="+mn-ea"/>
              </a:rPr>
              <a:t>More expensive per MB.</a:t>
            </a:r>
            <a:r>
              <a:rPr lang="en-US" altLang="en-US" sz="1600" dirty="0">
                <a:latin typeface="+mn-ea"/>
                <a:ea typeface="+mn-ea"/>
                <a:cs typeface="+mn-ea"/>
                <a:sym typeface="+mn-ea"/>
              </a:rPr>
              <a:t>比 HDD </a:t>
            </a:r>
            <a:r>
              <a:rPr lang="en-US" altLang="en-US" sz="1600" dirty="0">
                <a:latin typeface="+mn-ea"/>
                <a:ea typeface="+mn-ea"/>
                <a:cs typeface="+mn-ea"/>
              </a:rPr>
              <a:t>更贵</a:t>
            </a:r>
            <a:endParaRPr lang="en-US" altLang="en-US" sz="1600" dirty="0">
              <a:latin typeface="+mn-ea"/>
              <a:ea typeface="+mn-ea"/>
              <a:cs typeface="+mn-ea"/>
            </a:endParaRPr>
          </a:p>
          <a:p>
            <a:r>
              <a:rPr lang="en-US" altLang="en-US" sz="1600" dirty="0">
                <a:latin typeface="+mn-ea"/>
                <a:ea typeface="+mn-ea"/>
                <a:cs typeface="+mn-ea"/>
              </a:rPr>
              <a:t>Maybe have shorter life span – need careful management.可能寿命较短——需要谨慎管理</a:t>
            </a:r>
            <a:endParaRPr lang="en-US" altLang="en-US" sz="1600" dirty="0">
              <a:latin typeface="+mn-ea"/>
              <a:ea typeface="+mn-ea"/>
              <a:cs typeface="+mn-ea"/>
            </a:endParaRPr>
          </a:p>
          <a:p>
            <a:r>
              <a:rPr lang="en-US" altLang="en-US" sz="1600" dirty="0">
                <a:latin typeface="+mn-ea"/>
                <a:ea typeface="+mn-ea"/>
                <a:cs typeface="+mn-ea"/>
              </a:rPr>
              <a:t>Less capacity.容量较小</a:t>
            </a:r>
            <a:endParaRPr lang="en-US" altLang="en-US" sz="1600" dirty="0">
              <a:latin typeface="+mn-ea"/>
              <a:ea typeface="+mn-ea"/>
              <a:cs typeface="+mn-ea"/>
            </a:endParaRPr>
          </a:p>
          <a:p>
            <a:r>
              <a:rPr lang="en-US" altLang="en-US" sz="1600" dirty="0">
                <a:latin typeface="+mn-ea"/>
                <a:ea typeface="+mn-ea"/>
                <a:cs typeface="+mn-ea"/>
              </a:rPr>
              <a:t>But much faster.</a:t>
            </a:r>
            <a:r>
              <a:rPr lang="zh-CN" altLang="en-US" sz="1600" dirty="0">
                <a:latin typeface="+mn-ea"/>
                <a:ea typeface="+mn-ea"/>
                <a:cs typeface="+mn-ea"/>
              </a:rPr>
              <a:t>但是更快</a:t>
            </a:r>
            <a:endParaRPr lang="en-US" altLang="en-US" sz="1600" dirty="0">
              <a:latin typeface="+mn-ea"/>
              <a:ea typeface="+mn-ea"/>
              <a:cs typeface="+mn-ea"/>
            </a:endParaRPr>
          </a:p>
          <a:p>
            <a:r>
              <a:rPr lang="en-US" altLang="en-US" sz="1600" dirty="0">
                <a:latin typeface="+mn-ea"/>
                <a:ea typeface="+mn-ea"/>
                <a:cs typeface="+mn-ea"/>
              </a:rPr>
              <a:t>Busses can be too slow -&gt; connect directly to PCI for example.总线可能太慢 -&gt; 例如直接连接到 PCI。</a:t>
            </a:r>
            <a:endParaRPr lang="en-US" altLang="en-US" sz="1600" dirty="0">
              <a:latin typeface="+mn-ea"/>
              <a:ea typeface="+mn-ea"/>
              <a:cs typeface="+mn-ea"/>
            </a:endParaRPr>
          </a:p>
          <a:p>
            <a:r>
              <a:rPr lang="en-US" altLang="en-US" sz="1600" dirty="0">
                <a:latin typeface="+mn-ea"/>
                <a:ea typeface="+mn-ea"/>
                <a:cs typeface="+mn-ea"/>
              </a:rPr>
              <a:t>No moving parts, so no seek time or rotational latency.没有移动部件，因此没有寻道时间或旋转延迟。</a:t>
            </a:r>
            <a:endParaRPr lang="en-US" altLang="en-US" sz="1600" dirty="0">
              <a:latin typeface="+mn-ea"/>
              <a:ea typeface="+mn-ea"/>
              <a:cs typeface="+mn-ea"/>
            </a:endParaRPr>
          </a:p>
        </p:txBody>
      </p:sp>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Microsoft YaHei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a:ln>
              <a:noFill/>
            </a:ln>
            <a:solidFill>
              <a:schemeClr val="tx1"/>
            </a:solidFill>
            <a:effectLst/>
            <a:latin typeface="Verdan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a:ln>
              <a:noFill/>
            </a:ln>
            <a:solidFill>
              <a:schemeClr val="tx1"/>
            </a:solidFill>
            <a:effectLst/>
            <a:latin typeface="Verdana" panose="020B0604030504040204" pitchFamily="34"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OS8</Template>
  <TotalTime>0</TotalTime>
  <Words>23421</Words>
  <Application>WPS 演示</Application>
  <PresentationFormat>On-screen Show (4:3)</PresentationFormat>
  <Paragraphs>445</Paragraphs>
  <Slides>47</Slides>
  <Notes>35</Notes>
  <HiddenSlides>1</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47</vt:i4>
      </vt:variant>
    </vt:vector>
  </HeadingPairs>
  <TitlesOfParts>
    <vt:vector size="62" baseType="lpstr">
      <vt:lpstr>Arial</vt:lpstr>
      <vt:lpstr>宋体</vt:lpstr>
      <vt:lpstr>Wingdings</vt:lpstr>
      <vt:lpstr>Verdana</vt:lpstr>
      <vt:lpstr>MS PGothic</vt:lpstr>
      <vt:lpstr>Times New Roman</vt:lpstr>
      <vt:lpstr>Microsoft YaHei UI</vt:lpstr>
      <vt:lpstr>Webdings</vt:lpstr>
      <vt:lpstr>Helvetica</vt:lpstr>
      <vt:lpstr>Microsoft Uighur</vt:lpstr>
      <vt:lpstr>微软雅黑</vt:lpstr>
      <vt:lpstr>Arial Unicode MS</vt:lpstr>
      <vt:lpstr>Courier New</vt:lpstr>
      <vt:lpstr>Symbol</vt:lpstr>
      <vt:lpstr>os-8</vt:lpstr>
      <vt:lpstr>Chapter 11:  Mass-Storage Systems</vt:lpstr>
      <vt:lpstr>Chapter 11:  Mass-Storage Systems大容量储存系统</vt:lpstr>
      <vt:lpstr>Objectives目标</vt:lpstr>
      <vt:lpstr>Overview of Mass Storage Structure</vt:lpstr>
      <vt:lpstr>Moving-head Disk Mechanism</vt:lpstr>
      <vt:lpstr>Hard Disk Drives硬盘驱动器</vt:lpstr>
      <vt:lpstr>Hard Disk Performance</vt:lpstr>
      <vt:lpstr>The First Commercial Disk Drive</vt:lpstr>
      <vt:lpstr>Nonvolatile Memory Devices非易失性存储设备</vt:lpstr>
      <vt:lpstr>Nonvolatile Memory Devices非易失性存储设备</vt:lpstr>
      <vt:lpstr>NAND Flash Controller Algorithms.NAND闪存控制器算法</vt:lpstr>
      <vt:lpstr>Volatile Memory易失性内存</vt:lpstr>
      <vt:lpstr>Magnetic Tape磁带</vt:lpstr>
      <vt:lpstr>Disk Structure磁盘结构</vt:lpstr>
      <vt:lpstr>Disk Attachment磁盘附件</vt:lpstr>
      <vt:lpstr>Address Mapping</vt:lpstr>
      <vt:lpstr>HDD Scheduling</vt:lpstr>
      <vt:lpstr>Disk Scheduling (Cont.)</vt:lpstr>
      <vt:lpstr>Disk Scheduling (Cont.)</vt:lpstr>
      <vt:lpstr>FCFS</vt:lpstr>
      <vt:lpstr>SCAN</vt:lpstr>
      <vt:lpstr>SCAN (Cont.)</vt:lpstr>
      <vt:lpstr>C-SCAN</vt:lpstr>
      <vt:lpstr>C-SCAN (Cont.)</vt:lpstr>
      <vt:lpstr>Selecting a Disk-Scheduling Algorithm</vt:lpstr>
      <vt:lpstr>NVM Scheduling</vt:lpstr>
      <vt:lpstr>Error Detection and Correction</vt:lpstr>
      <vt:lpstr>Storage Device Management</vt:lpstr>
      <vt:lpstr>Storage Device Management (cont.)</vt:lpstr>
      <vt:lpstr>Device Storage Management (Cont.)</vt:lpstr>
      <vt:lpstr>Swap-Space Management</vt:lpstr>
      <vt:lpstr>Storage Attachment</vt:lpstr>
      <vt:lpstr>Network-Attached Storage</vt:lpstr>
      <vt:lpstr>Cloud Storage</vt:lpstr>
      <vt:lpstr>Storage Array</vt:lpstr>
      <vt:lpstr>Storage Area Network</vt:lpstr>
      <vt:lpstr>Storage Area Network (Cont.)</vt:lpstr>
      <vt:lpstr>RAID Structure</vt:lpstr>
      <vt:lpstr>RAID (Cont.)</vt:lpstr>
      <vt:lpstr>RAID Levels</vt:lpstr>
      <vt:lpstr>RAID (0 + 1) and (1 + 0)</vt:lpstr>
      <vt:lpstr>Other Features</vt:lpstr>
      <vt:lpstr>Extensions</vt:lpstr>
      <vt:lpstr>Traditional and Pooled Storage</vt:lpstr>
      <vt:lpstr>Object Storage</vt:lpstr>
      <vt:lpstr>Object Storage (Cont.)</vt:lpstr>
      <vt:lpstr>End of Chapter 11</vt:lpstr>
    </vt:vector>
  </TitlesOfParts>
  <Company>Lucent Technologies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Administrator</cp:lastModifiedBy>
  <cp:revision>715</cp:revision>
  <cp:lastPrinted>2013-09-10T17:57:00Z</cp:lastPrinted>
  <dcterms:created xsi:type="dcterms:W3CDTF">2011-01-13T23:43:00Z</dcterms:created>
  <dcterms:modified xsi:type="dcterms:W3CDTF">2021-09-25T14:23:02Z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8F77BA5ECF15416CB5A6285B09F5F1C3</vt:lpwstr>
  </property>
  <property fmtid="{D5CDD505-2E9C-101B-9397-08002B2CF9AE}" pid="3" name="KSOProductBuildVer">
    <vt:lpwstr>2052-11.1.0.10700</vt:lpwstr>
  </property>
</Properties>
</file>